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577" r:id="rId2"/>
    <p:sldId id="595" r:id="rId3"/>
    <p:sldId id="642" r:id="rId4"/>
    <p:sldId id="640" r:id="rId5"/>
    <p:sldId id="641" r:id="rId6"/>
    <p:sldId id="657" r:id="rId7"/>
    <p:sldId id="658" r:id="rId8"/>
    <p:sldId id="643" r:id="rId9"/>
    <p:sldId id="597" r:id="rId10"/>
    <p:sldId id="599" r:id="rId11"/>
    <p:sldId id="600" r:id="rId12"/>
    <p:sldId id="601" r:id="rId13"/>
    <p:sldId id="644" r:id="rId14"/>
    <p:sldId id="605" r:id="rId15"/>
    <p:sldId id="602" r:id="rId16"/>
    <p:sldId id="603" r:id="rId17"/>
    <p:sldId id="606" r:id="rId18"/>
    <p:sldId id="607" r:id="rId19"/>
    <p:sldId id="604" r:id="rId20"/>
    <p:sldId id="608" r:id="rId21"/>
    <p:sldId id="609" r:id="rId22"/>
    <p:sldId id="598" r:id="rId23"/>
    <p:sldId id="610" r:id="rId24"/>
    <p:sldId id="611" r:id="rId25"/>
    <p:sldId id="613" r:id="rId26"/>
    <p:sldId id="614" r:id="rId27"/>
    <p:sldId id="616" r:id="rId28"/>
    <p:sldId id="617" r:id="rId29"/>
    <p:sldId id="618" r:id="rId30"/>
    <p:sldId id="619" r:id="rId31"/>
    <p:sldId id="621" r:id="rId32"/>
    <p:sldId id="634" r:id="rId33"/>
    <p:sldId id="653" r:id="rId34"/>
    <p:sldId id="654" r:id="rId35"/>
    <p:sldId id="635" r:id="rId36"/>
    <p:sldId id="636" r:id="rId37"/>
    <p:sldId id="624" r:id="rId38"/>
    <p:sldId id="627" r:id="rId39"/>
    <p:sldId id="629" r:id="rId40"/>
    <p:sldId id="630" r:id="rId41"/>
    <p:sldId id="633" r:id="rId42"/>
    <p:sldId id="596" r:id="rId4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BEE9"/>
    <a:srgbClr val="017EB8"/>
    <a:srgbClr val="000099"/>
    <a:srgbClr val="009ED6"/>
    <a:srgbClr val="0099FF"/>
    <a:srgbClr val="0033CC"/>
    <a:srgbClr val="32469A"/>
    <a:srgbClr val="243C80"/>
    <a:srgbClr val="204898"/>
    <a:srgbClr val="203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983" autoAdjust="0"/>
  </p:normalViewPr>
  <p:slideViewPr>
    <p:cSldViewPr>
      <p:cViewPr varScale="1">
        <p:scale>
          <a:sx n="54" d="100"/>
          <a:sy n="54" d="100"/>
        </p:scale>
        <p:origin x="2290" y="62"/>
      </p:cViewPr>
      <p:guideLst>
        <p:guide orient="horz" pos="2160"/>
        <p:guide pos="2880"/>
      </p:guideLst>
    </p:cSldViewPr>
  </p:slideViewPr>
  <p:notesTextViewPr>
    <p:cViewPr>
      <p:scale>
        <a:sx n="3" d="2"/>
        <a:sy n="3" d="2"/>
      </p:scale>
      <p:origin x="0" y="0"/>
    </p:cViewPr>
  </p:notesTextViewPr>
  <p:sorterViewPr>
    <p:cViewPr>
      <p:scale>
        <a:sx n="70" d="100"/>
        <a:sy n="70" d="100"/>
      </p:scale>
      <p:origin x="0" y="0"/>
    </p:cViewPr>
  </p:sorterViewPr>
  <p:notesViewPr>
    <p:cSldViewPr>
      <p:cViewPr varScale="1">
        <p:scale>
          <a:sx n="66" d="100"/>
          <a:sy n="66" d="100"/>
        </p:scale>
        <p:origin x="-3154"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osavchyn\Desktop\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279090113735802E-2"/>
          <c:y val="3.0334753237812501E-2"/>
          <c:w val="0.68437957755280698"/>
          <c:h val="0.880919710855815"/>
        </c:manualLayout>
      </c:layout>
      <c:lineChart>
        <c:grouping val="standard"/>
        <c:varyColors val="0"/>
        <c:ser>
          <c:idx val="0"/>
          <c:order val="0"/>
          <c:tx>
            <c:v>Real Progress</c:v>
          </c:tx>
          <c:cat>
            <c:strRef>
              <c:f>Sheet1!$F$21:$J$21</c:f>
              <c:strCache>
                <c:ptCount val="5"/>
                <c:pt idx="0">
                  <c:v>17/1/2011</c:v>
                </c:pt>
                <c:pt idx="1">
                  <c:v>18/1/2011</c:v>
                </c:pt>
                <c:pt idx="2">
                  <c:v>19/1/2011</c:v>
                </c:pt>
                <c:pt idx="3">
                  <c:v>20/1/2011</c:v>
                </c:pt>
                <c:pt idx="4">
                  <c:v>21/1/2011</c:v>
                </c:pt>
              </c:strCache>
            </c:strRef>
          </c:cat>
          <c:val>
            <c:numRef>
              <c:f>Sheet1!$F$22:$J$22</c:f>
              <c:numCache>
                <c:formatCode>General</c:formatCode>
                <c:ptCount val="5"/>
                <c:pt idx="0">
                  <c:v>20</c:v>
                </c:pt>
                <c:pt idx="1">
                  <c:v>12</c:v>
                </c:pt>
                <c:pt idx="2">
                  <c:v>10</c:v>
                </c:pt>
                <c:pt idx="3">
                  <c:v>10.5</c:v>
                </c:pt>
                <c:pt idx="4">
                  <c:v>3.5</c:v>
                </c:pt>
              </c:numCache>
            </c:numRef>
          </c:val>
          <c:smooth val="0"/>
          <c:extLst>
            <c:ext xmlns:c16="http://schemas.microsoft.com/office/drawing/2014/chart" uri="{C3380CC4-5D6E-409C-BE32-E72D297353CC}">
              <c16:uniqueId val="{00000000-DFE1-465A-A36C-F2D8F3B1C280}"/>
            </c:ext>
          </c:extLst>
        </c:ser>
        <c:ser>
          <c:idx val="1"/>
          <c:order val="1"/>
          <c:tx>
            <c:v>Expected Progress</c:v>
          </c:tx>
          <c:cat>
            <c:strRef>
              <c:f>Sheet1!$F$21:$J$21</c:f>
              <c:strCache>
                <c:ptCount val="5"/>
                <c:pt idx="0">
                  <c:v>17/1/2011</c:v>
                </c:pt>
                <c:pt idx="1">
                  <c:v>18/1/2011</c:v>
                </c:pt>
                <c:pt idx="2">
                  <c:v>19/1/2011</c:v>
                </c:pt>
                <c:pt idx="3">
                  <c:v>20/1/2011</c:v>
                </c:pt>
                <c:pt idx="4">
                  <c:v>21/1/2011</c:v>
                </c:pt>
              </c:strCache>
            </c:strRef>
          </c:cat>
          <c:val>
            <c:numRef>
              <c:f>Sheet1!$F$23:$J$23</c:f>
              <c:numCache>
                <c:formatCode>General</c:formatCode>
                <c:ptCount val="5"/>
                <c:pt idx="0">
                  <c:v>20</c:v>
                </c:pt>
                <c:pt idx="1">
                  <c:v>15</c:v>
                </c:pt>
                <c:pt idx="2">
                  <c:v>10</c:v>
                </c:pt>
                <c:pt idx="3">
                  <c:v>5</c:v>
                </c:pt>
                <c:pt idx="4">
                  <c:v>0</c:v>
                </c:pt>
              </c:numCache>
            </c:numRef>
          </c:val>
          <c:smooth val="0"/>
          <c:extLst>
            <c:ext xmlns:c16="http://schemas.microsoft.com/office/drawing/2014/chart" uri="{C3380CC4-5D6E-409C-BE32-E72D297353CC}">
              <c16:uniqueId val="{00000001-DFE1-465A-A36C-F2D8F3B1C280}"/>
            </c:ext>
          </c:extLst>
        </c:ser>
        <c:dLbls>
          <c:showLegendKey val="0"/>
          <c:showVal val="0"/>
          <c:showCatName val="0"/>
          <c:showSerName val="0"/>
          <c:showPercent val="0"/>
          <c:showBubbleSize val="0"/>
        </c:dLbls>
        <c:marker val="1"/>
        <c:smooth val="0"/>
        <c:axId val="314207896"/>
        <c:axId val="314207504"/>
      </c:lineChart>
      <c:catAx>
        <c:axId val="314207896"/>
        <c:scaling>
          <c:orientation val="minMax"/>
        </c:scaling>
        <c:delete val="0"/>
        <c:axPos val="b"/>
        <c:numFmt formatCode="General" sourceLinked="0"/>
        <c:majorTickMark val="out"/>
        <c:minorTickMark val="none"/>
        <c:tickLblPos val="nextTo"/>
        <c:txPr>
          <a:bodyPr/>
          <a:lstStyle/>
          <a:p>
            <a:pPr>
              <a:defRPr sz="1200"/>
            </a:pPr>
            <a:endParaRPr lang="ru-RU"/>
          </a:p>
        </c:txPr>
        <c:crossAx val="314207504"/>
        <c:crosses val="autoZero"/>
        <c:auto val="1"/>
        <c:lblAlgn val="ctr"/>
        <c:lblOffset val="100"/>
        <c:noMultiLvlLbl val="0"/>
      </c:catAx>
      <c:valAx>
        <c:axId val="314207504"/>
        <c:scaling>
          <c:orientation val="minMax"/>
        </c:scaling>
        <c:delete val="0"/>
        <c:axPos val="l"/>
        <c:majorGridlines/>
        <c:numFmt formatCode="General" sourceLinked="1"/>
        <c:majorTickMark val="out"/>
        <c:minorTickMark val="none"/>
        <c:tickLblPos val="nextTo"/>
        <c:txPr>
          <a:bodyPr/>
          <a:lstStyle/>
          <a:p>
            <a:pPr>
              <a:defRPr sz="1200"/>
            </a:pPr>
            <a:endParaRPr lang="ru-RU"/>
          </a:p>
        </c:txPr>
        <c:crossAx val="314207896"/>
        <c:crosses val="autoZero"/>
        <c:crossBetween val="between"/>
      </c:valAx>
    </c:plotArea>
    <c:legend>
      <c:legendPos val="r"/>
      <c:layout>
        <c:manualLayout>
          <c:xMode val="edge"/>
          <c:yMode val="edge"/>
          <c:x val="0.77075390576177905"/>
          <c:y val="0.42873520932834203"/>
          <c:w val="0.21972228471441099"/>
          <c:h val="0.123403898283206"/>
        </c:manualLayout>
      </c:layout>
      <c:overlay val="0"/>
      <c:txPr>
        <a:bodyPr/>
        <a:lstStyle/>
        <a:p>
          <a:pPr>
            <a:defRPr sz="1400" b="1"/>
          </a:pPr>
          <a:endParaRPr lang="ru-RU"/>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EDB6DF3-FA61-45CB-BE27-053A00556DB1}" type="datetimeFigureOut">
              <a:rPr lang="en-US" smtClean="0"/>
              <a:t>11/5/2019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smtClean="0"/>
              <a:t>jksdksd jh jhfkjhfsd</a:t>
            </a: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AFA7AAB-6417-4573-AFEB-2CFC05049505}" type="slidenum">
              <a:rPr lang="en-US" smtClean="0"/>
              <a:t>‹#›</a:t>
            </a:fld>
            <a:endParaRPr lang="en-US"/>
          </a:p>
        </p:txBody>
      </p:sp>
    </p:spTree>
    <p:extLst>
      <p:ext uri="{BB962C8B-B14F-4D97-AF65-F5344CB8AC3E}">
        <p14:creationId xmlns:p14="http://schemas.microsoft.com/office/powerpoint/2010/main" val="19738221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89C4D45-EFF8-479D-AF6F-9BB9BF232254}" type="datetimeFigureOut">
              <a:rPr lang="en-US" smtClean="0"/>
              <a:pPr/>
              <a:t>11/5/2019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r>
              <a:rPr lang="en-US" err="1" smtClean="0"/>
              <a:t>jksdksd</a:t>
            </a:r>
            <a:r>
              <a:rPr lang="en-US" smtClean="0"/>
              <a:t> </a:t>
            </a:r>
            <a:r>
              <a:rPr lang="en-US" err="1" smtClean="0"/>
              <a:t>jh</a:t>
            </a:r>
            <a:r>
              <a:rPr lang="en-US" smtClean="0"/>
              <a:t> </a:t>
            </a:r>
            <a:r>
              <a:rPr lang="en-US" err="1" smtClean="0"/>
              <a:t>jhfkjhfsd</a:t>
            </a: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B208339-1CDE-4508-95CE-C65DBDC3BF13}" type="slidenum">
              <a:rPr lang="en-US" smtClean="0"/>
              <a:pPr/>
              <a:t>‹#›</a:t>
            </a:fld>
            <a:endParaRPr lang="en-US"/>
          </a:p>
        </p:txBody>
      </p:sp>
    </p:spTree>
    <p:extLst>
      <p:ext uri="{BB962C8B-B14F-4D97-AF65-F5344CB8AC3E}">
        <p14:creationId xmlns:p14="http://schemas.microsoft.com/office/powerpoint/2010/main" val="11661225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a:t>
            </a:fld>
            <a:endParaRPr lang="en-US"/>
          </a:p>
        </p:txBody>
      </p:sp>
    </p:spTree>
    <p:extLst>
      <p:ext uri="{BB962C8B-B14F-4D97-AF65-F5344CB8AC3E}">
        <p14:creationId xmlns:p14="http://schemas.microsoft.com/office/powerpoint/2010/main" val="241071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http://www.scrumguides.org/scrum-guide.html</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14</a:t>
            </a:fld>
            <a:endParaRPr lang="en-US"/>
          </a:p>
        </p:txBody>
      </p:sp>
    </p:spTree>
    <p:extLst>
      <p:ext uri="{BB962C8B-B14F-4D97-AF65-F5344CB8AC3E}">
        <p14:creationId xmlns:p14="http://schemas.microsoft.com/office/powerpoint/2010/main" val="17288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Scrum Team consists of the </a:t>
            </a:r>
            <a:r>
              <a:rPr lang="en-US" dirty="0" err="1" smtClean="0"/>
              <a:t>ScrumMaster</a:t>
            </a:r>
            <a:r>
              <a:rPr lang="en-US" dirty="0" smtClean="0"/>
              <a:t>, the Product Owner, and the  Team.  </a:t>
            </a:r>
          </a:p>
          <a:p>
            <a:r>
              <a:rPr lang="en-US" dirty="0" smtClean="0"/>
              <a:t>Everyone  else  is  a  “chicken.” Scrum  Team  members  are  called  “pigs.”    The  Product Owner  is  the  “pig”  of  the  Product  Backlog.   </a:t>
            </a:r>
          </a:p>
          <a:p>
            <a:r>
              <a:rPr lang="en-US" dirty="0" smtClean="0"/>
              <a:t>The  Team  is  the  “pig”  of the  Sprint  work.  The  </a:t>
            </a:r>
            <a:r>
              <a:rPr lang="en-US" dirty="0" err="1" smtClean="0"/>
              <a:t>ScrumMaster</a:t>
            </a:r>
            <a:r>
              <a:rPr lang="en-US" dirty="0" smtClean="0"/>
              <a:t>  is  the  “pig”  of  the  Scrum  process. </a:t>
            </a:r>
          </a:p>
          <a:p>
            <a:endParaRPr lang="en-US" dirty="0" smtClean="0"/>
          </a:p>
          <a:p>
            <a:endParaRPr lang="en-US" dirty="0" smtClean="0"/>
          </a:p>
          <a:p>
            <a:r>
              <a:rPr lang="en-US" dirty="0" smtClean="0"/>
              <a:t>Chickens  cannot  tell  “pigs”  how  to  do their work. </a:t>
            </a:r>
          </a:p>
          <a:p>
            <a:endParaRPr lang="en-US" dirty="0" smtClean="0"/>
          </a:p>
          <a:p>
            <a:r>
              <a:rPr lang="en-US" dirty="0" smtClean="0"/>
              <a:t>Chickens and pigs come from the story, “A chicken and a pig are together when the chicken says, "Let's start a restaurant!"</a:t>
            </a:r>
          </a:p>
          <a:p>
            <a:r>
              <a:rPr lang="en-US" dirty="0" smtClean="0"/>
              <a:t>The pig thinks it over and says, "What would we call this restaurant?"</a:t>
            </a:r>
          </a:p>
          <a:p>
            <a:r>
              <a:rPr lang="en-US" dirty="0" smtClean="0"/>
              <a:t>The chicken says, "Ham n' Eggs!"</a:t>
            </a:r>
          </a:p>
          <a:p>
            <a:r>
              <a:rPr lang="en-US" dirty="0" smtClean="0"/>
              <a:t>The pig says, "No thanks, I'd be committed, but you'd only be involved!”</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15</a:t>
            </a:fld>
            <a:endParaRPr lang="en-US"/>
          </a:p>
        </p:txBody>
      </p:sp>
    </p:spTree>
    <p:extLst>
      <p:ext uri="{BB962C8B-B14F-4D97-AF65-F5344CB8AC3E}">
        <p14:creationId xmlns:p14="http://schemas.microsoft.com/office/powerpoint/2010/main" val="2476272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None/>
              <a:defRPr/>
            </a:pPr>
            <a:r>
              <a:rPr lang="en-US" sz="1200" b="1" dirty="0" smtClean="0"/>
              <a:t>Responsibilities:</a:t>
            </a:r>
          </a:p>
          <a:p>
            <a:pPr marL="171450" indent="-171450">
              <a:lnSpc>
                <a:spcPct val="150000"/>
              </a:lnSpc>
              <a:buFont typeface="Arial" panose="020B0604020202020204" pitchFamily="34" charset="0"/>
              <a:buChar char="•"/>
              <a:defRPr/>
            </a:pPr>
            <a:r>
              <a:rPr lang="en-US" sz="1200" dirty="0" smtClean="0"/>
              <a:t>Defines the features of the product</a:t>
            </a:r>
          </a:p>
          <a:p>
            <a:pPr marL="171450" indent="-171450">
              <a:lnSpc>
                <a:spcPct val="150000"/>
              </a:lnSpc>
              <a:buFont typeface="Arial" panose="020B0604020202020204" pitchFamily="34" charset="0"/>
              <a:buChar char="•"/>
              <a:defRPr/>
            </a:pPr>
            <a:r>
              <a:rPr lang="en-US" sz="1200" dirty="0" smtClean="0"/>
              <a:t>Decides on release date and content</a:t>
            </a:r>
          </a:p>
          <a:p>
            <a:pPr marL="171450" indent="-171450">
              <a:lnSpc>
                <a:spcPct val="150000"/>
              </a:lnSpc>
              <a:buFont typeface="Arial" panose="020B0604020202020204" pitchFamily="34" charset="0"/>
              <a:buChar char="•"/>
              <a:defRPr/>
            </a:pPr>
            <a:r>
              <a:rPr lang="en-US" sz="1200" dirty="0" smtClean="0"/>
              <a:t>Responsible for the profitability of the product (ROI)</a:t>
            </a:r>
          </a:p>
          <a:p>
            <a:pPr marL="171450" indent="-171450">
              <a:lnSpc>
                <a:spcPct val="150000"/>
              </a:lnSpc>
              <a:buFont typeface="Arial" panose="020B0604020202020204" pitchFamily="34" charset="0"/>
              <a:buChar char="•"/>
              <a:defRPr/>
            </a:pPr>
            <a:r>
              <a:rPr lang="en-US" sz="1200" dirty="0" smtClean="0"/>
              <a:t>Prioritizes features according to market value </a:t>
            </a:r>
          </a:p>
          <a:p>
            <a:pPr marL="171450" indent="-171450">
              <a:lnSpc>
                <a:spcPct val="150000"/>
              </a:lnSpc>
              <a:buFont typeface="Arial" panose="020B0604020202020204" pitchFamily="34" charset="0"/>
              <a:buChar char="•"/>
              <a:defRPr/>
            </a:pPr>
            <a:r>
              <a:rPr lang="en-US" sz="1200" dirty="0" smtClean="0"/>
              <a:t>Adjusts features and priority every iteration, as needed  </a:t>
            </a:r>
          </a:p>
          <a:p>
            <a:pPr marL="171450" indent="-171450">
              <a:lnSpc>
                <a:spcPct val="150000"/>
              </a:lnSpc>
              <a:buFont typeface="Arial" panose="020B0604020202020204" pitchFamily="34" charset="0"/>
              <a:buChar char="•"/>
              <a:defRPr/>
            </a:pPr>
            <a:r>
              <a:rPr lang="en-US" sz="1200" dirty="0" smtClean="0"/>
              <a:t>Accepts or reject work results</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16</a:t>
            </a:fld>
            <a:endParaRPr lang="en-US"/>
          </a:p>
        </p:txBody>
      </p:sp>
    </p:spTree>
    <p:extLst>
      <p:ext uri="{BB962C8B-B14F-4D97-AF65-F5344CB8AC3E}">
        <p14:creationId xmlns:p14="http://schemas.microsoft.com/office/powerpoint/2010/main" val="3300676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None/>
            </a:pPr>
            <a:r>
              <a:rPr lang="en-US" sz="1200" b="1" dirty="0" smtClean="0"/>
              <a:t>Responsibilities:</a:t>
            </a:r>
          </a:p>
          <a:p>
            <a:pPr marL="171450" indent="-171450">
              <a:lnSpc>
                <a:spcPct val="150000"/>
              </a:lnSpc>
              <a:buFont typeface="Arial" panose="020B0604020202020204" pitchFamily="34" charset="0"/>
              <a:buChar char="•"/>
            </a:pPr>
            <a:r>
              <a:rPr lang="en-US" sz="1200" dirty="0" smtClean="0"/>
              <a:t>Teaching the organization how to use Scrum</a:t>
            </a:r>
          </a:p>
          <a:p>
            <a:pPr marL="171450" indent="-171450">
              <a:lnSpc>
                <a:spcPct val="150000"/>
              </a:lnSpc>
              <a:buFont typeface="Arial" panose="020B0604020202020204" pitchFamily="34" charset="0"/>
              <a:buChar char="•"/>
            </a:pPr>
            <a:r>
              <a:rPr lang="en-US" sz="1200" dirty="0" smtClean="0"/>
              <a:t>Removing the barriers between the team and the customer.</a:t>
            </a:r>
          </a:p>
          <a:p>
            <a:pPr marL="171450" indent="-171450">
              <a:lnSpc>
                <a:spcPct val="150000"/>
              </a:lnSpc>
              <a:buFont typeface="Arial" panose="020B0604020202020204" pitchFamily="34" charset="0"/>
              <a:buChar char="•"/>
            </a:pPr>
            <a:r>
              <a:rPr lang="en-US" sz="1200" dirty="0" smtClean="0"/>
              <a:t>Teaching the customer how to maximize ROI and meet their objectives.</a:t>
            </a:r>
          </a:p>
          <a:p>
            <a:pPr marL="171450" indent="-171450">
              <a:lnSpc>
                <a:spcPct val="150000"/>
              </a:lnSpc>
              <a:buFont typeface="Arial" panose="020B0604020202020204" pitchFamily="34" charset="0"/>
              <a:buChar char="•"/>
            </a:pPr>
            <a:r>
              <a:rPr lang="en-US" sz="1200" dirty="0" smtClean="0"/>
              <a:t>Improving the lives of the development team by facilitating creativity and empowerment.</a:t>
            </a:r>
          </a:p>
          <a:p>
            <a:pPr marL="171450" indent="-171450">
              <a:lnSpc>
                <a:spcPct val="150000"/>
              </a:lnSpc>
              <a:buFont typeface="Arial" panose="020B0604020202020204" pitchFamily="34" charset="0"/>
              <a:buChar char="•"/>
            </a:pPr>
            <a:r>
              <a:rPr lang="en-US" sz="1200" dirty="0" smtClean="0"/>
              <a:t>Improving the productivity of the development team in any way possible.</a:t>
            </a:r>
          </a:p>
          <a:p>
            <a:pPr marL="171450" indent="-171450">
              <a:lnSpc>
                <a:spcPct val="150000"/>
              </a:lnSpc>
              <a:buFont typeface="Arial" panose="020B0604020202020204" pitchFamily="34" charset="0"/>
              <a:buChar char="•"/>
            </a:pPr>
            <a:r>
              <a:rPr lang="en-US" sz="1200" dirty="0" smtClean="0"/>
              <a:t>Improving the practices and tools so each increment of functionality is potentially shippable.</a:t>
            </a:r>
          </a:p>
          <a:p>
            <a:pPr marL="171450" indent="-171450">
              <a:lnSpc>
                <a:spcPct val="150000"/>
              </a:lnSpc>
              <a:buFont typeface="Arial" panose="020B0604020202020204" pitchFamily="34" charset="0"/>
              <a:buChar char="•"/>
            </a:pPr>
            <a:r>
              <a:rPr lang="en-US" sz="1200" dirty="0" smtClean="0"/>
              <a:t>No authority</a:t>
            </a:r>
          </a:p>
          <a:p>
            <a:pPr>
              <a:lnSpc>
                <a:spcPct val="150000"/>
              </a:lnSpc>
            </a:pPr>
            <a:endParaRPr lang="en-US" sz="1200" dirty="0" smtClean="0"/>
          </a:p>
          <a:p>
            <a:pPr>
              <a:lnSpc>
                <a:spcPct val="150000"/>
              </a:lnSpc>
              <a:buNone/>
              <a:defRPr/>
            </a:pPr>
            <a:r>
              <a:rPr lang="en-US" sz="1200" b="1" dirty="0" smtClean="0"/>
              <a:t>A Day In The Life:</a:t>
            </a:r>
          </a:p>
          <a:p>
            <a:pPr marL="171450" indent="-171450">
              <a:lnSpc>
                <a:spcPct val="150000"/>
              </a:lnSpc>
              <a:buFont typeface="Arial" panose="020B0604020202020204" pitchFamily="34" charset="0"/>
              <a:buChar char="•"/>
              <a:defRPr/>
            </a:pPr>
            <a:r>
              <a:rPr lang="en-US" sz="1200" dirty="0" smtClean="0"/>
              <a:t>Assess and ensure that everyone is aware of the project/ release/sprint goals;</a:t>
            </a:r>
          </a:p>
          <a:p>
            <a:pPr marL="171450" indent="-171450">
              <a:lnSpc>
                <a:spcPct val="150000"/>
              </a:lnSpc>
              <a:buFont typeface="Arial" panose="020B0604020202020204" pitchFamily="34" charset="0"/>
              <a:buChar char="•"/>
              <a:defRPr/>
            </a:pPr>
            <a:r>
              <a:rPr lang="en-US" sz="1200" dirty="0" smtClean="0"/>
              <a:t>Work with other </a:t>
            </a:r>
            <a:r>
              <a:rPr lang="en-US" sz="1200" dirty="0" err="1" smtClean="0"/>
              <a:t>ScrumMasters</a:t>
            </a:r>
            <a:r>
              <a:rPr lang="en-US" sz="1200" dirty="0" smtClean="0"/>
              <a:t> to ensure that organizational processes are being improved in order to better support teams;</a:t>
            </a:r>
          </a:p>
          <a:p>
            <a:pPr marL="171450" indent="-171450">
              <a:lnSpc>
                <a:spcPct val="150000"/>
              </a:lnSpc>
              <a:buFont typeface="Arial" panose="020B0604020202020204" pitchFamily="34" charset="0"/>
              <a:buChar char="•"/>
              <a:defRPr/>
            </a:pPr>
            <a:r>
              <a:rPr lang="en-US" sz="1200" dirty="0" smtClean="0"/>
              <a:t>Listen, and look for “Coachable Moments”;</a:t>
            </a:r>
          </a:p>
          <a:p>
            <a:pPr marL="171450" indent="-171450">
              <a:lnSpc>
                <a:spcPct val="150000"/>
              </a:lnSpc>
              <a:buFont typeface="Arial" panose="020B0604020202020204" pitchFamily="34" charset="0"/>
              <a:buChar char="•"/>
              <a:defRPr/>
            </a:pPr>
            <a:r>
              <a:rPr lang="en-US" sz="1200" dirty="0" smtClean="0"/>
              <a:t>Use all of your senses, including common sense, and remember that you have no authority.</a:t>
            </a:r>
          </a:p>
          <a:p>
            <a:pPr>
              <a:lnSpc>
                <a:spcPct val="150000"/>
              </a:lnSpc>
            </a:pPr>
            <a:endParaRPr lang="en-US" sz="1200"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17</a:t>
            </a:fld>
            <a:endParaRPr lang="en-US"/>
          </a:p>
        </p:txBody>
      </p:sp>
    </p:spTree>
    <p:extLst>
      <p:ext uri="{BB962C8B-B14F-4D97-AF65-F5344CB8AC3E}">
        <p14:creationId xmlns:p14="http://schemas.microsoft.com/office/powerpoint/2010/main" val="2529545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defRPr/>
            </a:pPr>
            <a:r>
              <a:rPr lang="en-US" sz="1800" dirty="0" smtClean="0"/>
              <a:t>Typically 7+/-2 people</a:t>
            </a:r>
          </a:p>
          <a:p>
            <a:pPr>
              <a:lnSpc>
                <a:spcPct val="150000"/>
              </a:lnSpc>
              <a:defRPr/>
            </a:pPr>
            <a:r>
              <a:rPr lang="en-US" sz="1800" dirty="0" smtClean="0"/>
              <a:t>Cross-functional</a:t>
            </a:r>
          </a:p>
          <a:p>
            <a:pPr marL="342900" lvl="2" indent="-342900">
              <a:lnSpc>
                <a:spcPct val="150000"/>
              </a:lnSpc>
              <a:buFont typeface="Wingdings" pitchFamily="2" charset="2"/>
              <a:buChar char="§"/>
              <a:defRPr/>
            </a:pPr>
            <a:r>
              <a:rPr lang="en-US" dirty="0" smtClean="0"/>
              <a:t>Programmers, testers, user experience designers, etc.</a:t>
            </a:r>
          </a:p>
          <a:p>
            <a:pPr>
              <a:lnSpc>
                <a:spcPct val="150000"/>
              </a:lnSpc>
              <a:defRPr/>
            </a:pPr>
            <a:r>
              <a:rPr lang="en-US" sz="1800" dirty="0" smtClean="0"/>
              <a:t>Members should be full-time</a:t>
            </a:r>
          </a:p>
          <a:p>
            <a:pPr marL="342900" lvl="1" indent="-342900">
              <a:lnSpc>
                <a:spcPct val="150000"/>
              </a:lnSpc>
              <a:buFont typeface="Wingdings" pitchFamily="2" charset="2"/>
              <a:buChar char="§"/>
              <a:defRPr/>
            </a:pPr>
            <a:r>
              <a:rPr lang="en-US" sz="1800" dirty="0" smtClean="0"/>
              <a:t>May be exceptions (e.g.: database administrator)</a:t>
            </a:r>
          </a:p>
          <a:p>
            <a:pPr>
              <a:lnSpc>
                <a:spcPct val="150000"/>
              </a:lnSpc>
              <a:defRPr/>
            </a:pPr>
            <a:r>
              <a:rPr lang="en-US" sz="1800" dirty="0" smtClean="0"/>
              <a:t>Teams are self-organizing</a:t>
            </a:r>
          </a:p>
          <a:p>
            <a:pPr marL="342900" lvl="1" indent="-342900">
              <a:lnSpc>
                <a:spcPct val="150000"/>
              </a:lnSpc>
              <a:buFont typeface="Wingdings" pitchFamily="2" charset="2"/>
              <a:buChar char="§"/>
              <a:defRPr/>
            </a:pPr>
            <a:r>
              <a:rPr lang="en-US" sz="1800" dirty="0" smtClean="0"/>
              <a:t>Ideally, no titles but rarely a possibility</a:t>
            </a:r>
          </a:p>
          <a:p>
            <a:pPr>
              <a:lnSpc>
                <a:spcPct val="150000"/>
              </a:lnSpc>
              <a:defRPr/>
            </a:pPr>
            <a:r>
              <a:rPr lang="en-US" sz="1800" dirty="0" smtClean="0"/>
              <a:t>Membership should change only between sprints</a:t>
            </a:r>
          </a:p>
          <a:p>
            <a:endParaRPr lang="en-US" dirty="0" smtClean="0"/>
          </a:p>
          <a:p>
            <a:pPr>
              <a:lnSpc>
                <a:spcPct val="150000"/>
              </a:lnSpc>
            </a:pPr>
            <a:r>
              <a:rPr lang="en-US" sz="1800" dirty="0" smtClean="0"/>
              <a:t>Everyone necessary to go from product backlog to potentially shippable product increment, including:</a:t>
            </a:r>
          </a:p>
          <a:p>
            <a:pPr lvl="1">
              <a:lnSpc>
                <a:spcPct val="150000"/>
              </a:lnSpc>
              <a:buFont typeface="Arial" pitchFamily="34" charset="0"/>
              <a:buChar char="•"/>
            </a:pPr>
            <a:r>
              <a:rPr lang="en-US" sz="1800" dirty="0" smtClean="0"/>
              <a:t>Programmers</a:t>
            </a:r>
          </a:p>
          <a:p>
            <a:pPr lvl="1">
              <a:lnSpc>
                <a:spcPct val="150000"/>
              </a:lnSpc>
              <a:buFont typeface="Arial" pitchFamily="34" charset="0"/>
              <a:buChar char="•"/>
            </a:pPr>
            <a:r>
              <a:rPr lang="en-US" sz="1800" dirty="0" smtClean="0"/>
              <a:t>Testers</a:t>
            </a:r>
          </a:p>
          <a:p>
            <a:pPr lvl="1">
              <a:lnSpc>
                <a:spcPct val="150000"/>
              </a:lnSpc>
              <a:buFont typeface="Arial" pitchFamily="34" charset="0"/>
              <a:buChar char="•"/>
            </a:pPr>
            <a:r>
              <a:rPr lang="en-US" sz="1800" dirty="0" smtClean="0"/>
              <a:t>Analysts</a:t>
            </a:r>
          </a:p>
          <a:p>
            <a:pPr lvl="1">
              <a:lnSpc>
                <a:spcPct val="150000"/>
              </a:lnSpc>
              <a:buFont typeface="Arial" pitchFamily="34" charset="0"/>
              <a:buChar char="•"/>
            </a:pPr>
            <a:r>
              <a:rPr lang="en-US" sz="1800" dirty="0" smtClean="0"/>
              <a:t>DBAs</a:t>
            </a:r>
          </a:p>
          <a:p>
            <a:pPr lvl="1">
              <a:lnSpc>
                <a:spcPct val="150000"/>
              </a:lnSpc>
              <a:buFont typeface="Arial" pitchFamily="34" charset="0"/>
              <a:buChar char="•"/>
            </a:pPr>
            <a:r>
              <a:rPr lang="en-US" sz="1800" dirty="0" smtClean="0"/>
              <a:t>Tech Writers</a:t>
            </a:r>
          </a:p>
          <a:p>
            <a:pPr lvl="1">
              <a:lnSpc>
                <a:spcPct val="150000"/>
              </a:lnSpc>
              <a:buFont typeface="Arial" pitchFamily="34" charset="0"/>
              <a:buChar char="•"/>
            </a:pPr>
            <a:r>
              <a:rPr lang="en-US" sz="1800" dirty="0" smtClean="0"/>
              <a:t>UI Designers</a:t>
            </a:r>
          </a:p>
          <a:p>
            <a:pPr lvl="1">
              <a:lnSpc>
                <a:spcPct val="150000"/>
              </a:lnSpc>
              <a:buFont typeface="Arial" pitchFamily="34" charset="0"/>
              <a:buChar char="•"/>
            </a:pPr>
            <a:r>
              <a:rPr lang="en-US" sz="1800" dirty="0" err="1" smtClean="0"/>
              <a:t>Etc</a:t>
            </a:r>
            <a:endParaRPr lang="en-US" sz="1800"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18</a:t>
            </a:fld>
            <a:endParaRPr lang="en-US"/>
          </a:p>
        </p:txBody>
      </p:sp>
    </p:spTree>
    <p:extLst>
      <p:ext uri="{BB962C8B-B14F-4D97-AF65-F5344CB8AC3E}">
        <p14:creationId xmlns:p14="http://schemas.microsoft.com/office/powerpoint/2010/main" val="4179372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19</a:t>
            </a:fld>
            <a:endParaRPr lang="en-US"/>
          </a:p>
        </p:txBody>
      </p:sp>
    </p:spTree>
    <p:extLst>
      <p:ext uri="{BB962C8B-B14F-4D97-AF65-F5344CB8AC3E}">
        <p14:creationId xmlns:p14="http://schemas.microsoft.com/office/powerpoint/2010/main" val="282849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defRPr/>
            </a:pPr>
            <a:r>
              <a:rPr lang="en-US" sz="1200" dirty="0" smtClean="0"/>
              <a:t>2-4 weeks iteration</a:t>
            </a:r>
          </a:p>
          <a:p>
            <a:pPr>
              <a:lnSpc>
                <a:spcPct val="150000"/>
              </a:lnSpc>
              <a:defRPr/>
            </a:pPr>
            <a:r>
              <a:rPr lang="en-US" sz="1200" dirty="0" smtClean="0"/>
              <a:t>Team does work from product backlog</a:t>
            </a:r>
          </a:p>
          <a:p>
            <a:pPr>
              <a:lnSpc>
                <a:spcPct val="150000"/>
              </a:lnSpc>
              <a:defRPr/>
            </a:pPr>
            <a:r>
              <a:rPr lang="en-US" sz="1200" dirty="0" smtClean="0"/>
              <a:t>Team commits to achieve the sprint goal</a:t>
            </a:r>
          </a:p>
          <a:p>
            <a:pPr>
              <a:lnSpc>
                <a:spcPct val="150000"/>
              </a:lnSpc>
              <a:defRPr/>
            </a:pPr>
            <a:r>
              <a:rPr lang="en-US" sz="1200" dirty="0" smtClean="0"/>
              <a:t>Team plans work for sprint on a Sprint Planning meeting</a:t>
            </a:r>
          </a:p>
          <a:p>
            <a:pPr>
              <a:lnSpc>
                <a:spcPct val="150000"/>
              </a:lnSpc>
              <a:defRPr/>
            </a:pPr>
            <a:r>
              <a:rPr lang="en-US" sz="1200" dirty="0" smtClean="0"/>
              <a:t>Team demos work completed on a Sprint Review Meeting</a:t>
            </a:r>
          </a:p>
          <a:p>
            <a:pPr>
              <a:lnSpc>
                <a:spcPct val="150000"/>
              </a:lnSpc>
              <a:defRPr/>
            </a:pPr>
            <a:r>
              <a:rPr lang="en-US" sz="1200" dirty="0" smtClean="0"/>
              <a:t>Every day team highlights progress on a Daily Scrum meeting</a:t>
            </a:r>
          </a:p>
          <a:p>
            <a:pPr>
              <a:lnSpc>
                <a:spcPct val="150000"/>
              </a:lnSpc>
              <a:defRPr/>
            </a:pPr>
            <a:r>
              <a:rPr lang="en-US" sz="1200" dirty="0" smtClean="0"/>
              <a:t>Sprint </a:t>
            </a:r>
            <a:r>
              <a:rPr lang="en-US" sz="1200" dirty="0" err="1" smtClean="0"/>
              <a:t>Burndown</a:t>
            </a:r>
            <a:r>
              <a:rPr lang="en-US" sz="1200" dirty="0" smtClean="0"/>
              <a:t> chart is used to visualize team progress</a:t>
            </a:r>
            <a:endParaRPr lang="uk-UA" sz="1200" dirty="0" smtClean="0"/>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20</a:t>
            </a:fld>
            <a:endParaRPr lang="en-US"/>
          </a:p>
        </p:txBody>
      </p:sp>
    </p:spTree>
    <p:extLst>
      <p:ext uri="{BB962C8B-B14F-4D97-AF65-F5344CB8AC3E}">
        <p14:creationId xmlns:p14="http://schemas.microsoft.com/office/powerpoint/2010/main" val="2769039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21</a:t>
            </a:fld>
            <a:endParaRPr lang="en-US"/>
          </a:p>
        </p:txBody>
      </p:sp>
    </p:spTree>
    <p:extLst>
      <p:ext uri="{BB962C8B-B14F-4D97-AF65-F5344CB8AC3E}">
        <p14:creationId xmlns:p14="http://schemas.microsoft.com/office/powerpoint/2010/main" val="763333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Sprint is cancelled, any completed and “done” Product Backlog items  are  reviewed.  They  are  accepted  if  they  represent  a  potentially shippable  increment. </a:t>
            </a:r>
          </a:p>
          <a:p>
            <a:r>
              <a:rPr lang="en-US" dirty="0" smtClean="0"/>
              <a:t>All  other  Product  Backlog  items  are  put  back  on the  Product  Backlog  with  their  initial  estimates.  Any  work  done  on them  is  assumed  to  be  lost.  </a:t>
            </a:r>
          </a:p>
          <a:p>
            <a:r>
              <a:rPr lang="en-US" dirty="0" smtClean="0"/>
              <a:t>Sprint  terminations  consume  resources, since  everyone  has  to  regroup  in  another  Sprint  planning  meeting  to start  another  Sprint. </a:t>
            </a:r>
          </a:p>
          <a:p>
            <a:endParaRPr lang="en-US" dirty="0" smtClean="0"/>
          </a:p>
          <a:p>
            <a:r>
              <a:rPr lang="en-US" dirty="0" smtClean="0"/>
              <a:t>Sprint  terminations  are  often  traumatic  to  the Team, and they are very uncommon.</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22</a:t>
            </a:fld>
            <a:endParaRPr lang="en-US"/>
          </a:p>
        </p:txBody>
      </p:sp>
    </p:spTree>
    <p:extLst>
      <p:ext uri="{BB962C8B-B14F-4D97-AF65-F5344CB8AC3E}">
        <p14:creationId xmlns:p14="http://schemas.microsoft.com/office/powerpoint/2010/main" val="1442239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Sprint  Planning  Meeting  consists  of  two  parts.  </a:t>
            </a:r>
          </a:p>
          <a:p>
            <a:pPr marL="171450" indent="-171450">
              <a:buFont typeface="Arial" panose="020B0604020202020204" pitchFamily="34" charset="0"/>
              <a:buChar char="•"/>
            </a:pPr>
            <a:r>
              <a:rPr lang="en-US" dirty="0" smtClean="0"/>
              <a:t>The  first part  is  when  what  will  be  done  in  the  Sprint  is  decided  upon .  </a:t>
            </a:r>
          </a:p>
          <a:p>
            <a:pPr marL="171450" indent="-171450">
              <a:buFont typeface="Arial" panose="020B0604020202020204" pitchFamily="34" charset="0"/>
              <a:buChar char="•"/>
            </a:pPr>
            <a:r>
              <a:rPr lang="en-US" dirty="0" smtClean="0"/>
              <a:t>The second  part  (a  four-hour  time-box  for  a  monthly  Sprint)  is  when  the Team  figures  out  how  it  is  going  to  build  this  functionality  into  a product increment during the Sprint.</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There  are  two  parts  to  the  Sprint  Planning  Meeting:  the  “What?”  part and the “How?” part. Some Scrum Teams combine the two. </a:t>
            </a:r>
          </a:p>
          <a:p>
            <a:pPr marL="0" indent="0">
              <a:buFont typeface="Arial" panose="020B0604020202020204" pitchFamily="34" charset="0"/>
              <a:buNone/>
            </a:pPr>
            <a:r>
              <a:rPr lang="en-US" u="sng" dirty="0" smtClean="0"/>
              <a:t>In the first part,  </a:t>
            </a:r>
            <a:r>
              <a:rPr lang="en-US" dirty="0" smtClean="0"/>
              <a:t>the  Scrum  Team  addresses  the  question  of  “What?”  Here,  the Product Owner presents the top priority Product Backlog to the Team. </a:t>
            </a:r>
          </a:p>
          <a:p>
            <a:pPr marL="0" indent="0">
              <a:buFont typeface="Arial" panose="020B0604020202020204" pitchFamily="34" charset="0"/>
              <a:buNone/>
            </a:pPr>
            <a:r>
              <a:rPr lang="en-US" dirty="0" smtClean="0"/>
              <a:t>They work together to figure out what functionality is to be developed during  the  next  Sprint.  The  input  to  this  meeting  is  the  Product Backlog,  the  latest  increment  of  product,  the  capacity  of  the  Team, </a:t>
            </a:r>
          </a:p>
          <a:p>
            <a:pPr marL="0" indent="0">
              <a:buFont typeface="Arial" panose="020B0604020202020204" pitchFamily="34" charset="0"/>
              <a:buNone/>
            </a:pPr>
            <a:r>
              <a:rPr lang="en-US" dirty="0" smtClean="0"/>
              <a:t>and  past  performance  of  the  Team.  The  amount  of  backlog  the  Team selects is solely up to the Team. Only the Team can assess what it can accomplish over the upcoming Sprint.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u="sng" dirty="0" smtClean="0"/>
              <a:t>In the second part </a:t>
            </a:r>
            <a:r>
              <a:rPr lang="en-US" dirty="0" smtClean="0"/>
              <a:t>of the Sprint Planning Meeting, the Team addresses the  question  of  “How?”  During  the  second  part  of  the  Sprint  Planning Meeting  (four  hour  time-box  for  a  monthly  Sprint),  the  Team  figures out how it will turn the Product Backlog selected during Sprint Planning Meeting  (What)  into  a  done  increment.  The  Team  usually  starts  by designing the work. While designing, the Team identifies tasks. These </a:t>
            </a:r>
          </a:p>
          <a:p>
            <a:pPr marL="0" indent="0">
              <a:buFont typeface="Arial" panose="020B0604020202020204" pitchFamily="34" charset="0"/>
              <a:buNone/>
            </a:pPr>
            <a:r>
              <a:rPr lang="en-US" dirty="0" smtClean="0"/>
              <a:t>tasks  are  the  detailed  pieces  of  work  needed  to  convert  the  Product Backlog into working software. Tasks should have decomposed so they can  be  done  in  less  than  one  day.  This  task  list  is  called  the  Sprint </a:t>
            </a:r>
          </a:p>
          <a:p>
            <a:pPr marL="0" indent="0">
              <a:buFont typeface="Arial" panose="020B0604020202020204" pitchFamily="34" charset="0"/>
              <a:buNone/>
            </a:pPr>
            <a:r>
              <a:rPr lang="en-US" dirty="0" smtClean="0"/>
              <a:t>Backlog. The Team self-organizes to undertake the work in the Sprint Backlog,  either  during  the  Sprint  Planning  meeting  or  just-in-time during the Sprint. </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23</a:t>
            </a:fld>
            <a:endParaRPr lang="en-US"/>
          </a:p>
        </p:txBody>
      </p:sp>
    </p:spTree>
    <p:extLst>
      <p:ext uri="{BB962C8B-B14F-4D97-AF65-F5344CB8AC3E}">
        <p14:creationId xmlns:p14="http://schemas.microsoft.com/office/powerpoint/2010/main" val="2402199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a:t>
            </a:fld>
            <a:endParaRPr lang="en-US"/>
          </a:p>
        </p:txBody>
      </p:sp>
    </p:spTree>
    <p:extLst>
      <p:ext uri="{BB962C8B-B14F-4D97-AF65-F5344CB8AC3E}">
        <p14:creationId xmlns:p14="http://schemas.microsoft.com/office/powerpoint/2010/main" val="338061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24</a:t>
            </a:fld>
            <a:endParaRPr lang="en-US"/>
          </a:p>
        </p:txBody>
      </p:sp>
    </p:spTree>
    <p:extLst>
      <p:ext uri="{BB962C8B-B14F-4D97-AF65-F5344CB8AC3E}">
        <p14:creationId xmlns:p14="http://schemas.microsoft.com/office/powerpoint/2010/main" val="3967952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00" indent="-444500">
              <a:lnSpc>
                <a:spcPct val="150000"/>
              </a:lnSpc>
              <a:defRPr/>
            </a:pPr>
            <a:r>
              <a:rPr lang="en-US" sz="1800" b="1" dirty="0" smtClean="0"/>
              <a:t>Parameters</a:t>
            </a:r>
          </a:p>
          <a:p>
            <a:pPr marL="1041400" lvl="1" indent="-444500">
              <a:lnSpc>
                <a:spcPct val="110000"/>
              </a:lnSpc>
              <a:spcBef>
                <a:spcPts val="1500"/>
              </a:spcBef>
              <a:buFont typeface="Arial" pitchFamily="34" charset="0"/>
              <a:buChar char="•"/>
              <a:defRPr/>
            </a:pPr>
            <a:r>
              <a:rPr lang="en-US" sz="1800" dirty="0" smtClean="0"/>
              <a:t>Daily</a:t>
            </a:r>
          </a:p>
          <a:p>
            <a:pPr marL="1041400" lvl="1" indent="-444500">
              <a:lnSpc>
                <a:spcPct val="110000"/>
              </a:lnSpc>
              <a:spcBef>
                <a:spcPts val="1500"/>
              </a:spcBef>
              <a:buFont typeface="Arial" pitchFamily="34" charset="0"/>
              <a:buChar char="•"/>
              <a:defRPr/>
            </a:pPr>
            <a:r>
              <a:rPr lang="en-US" sz="1800" dirty="0" smtClean="0"/>
              <a:t>15-minutes</a:t>
            </a:r>
          </a:p>
          <a:p>
            <a:pPr marL="1041400" lvl="1" indent="-444500">
              <a:lnSpc>
                <a:spcPct val="110000"/>
              </a:lnSpc>
              <a:spcBef>
                <a:spcPts val="1500"/>
              </a:spcBef>
              <a:buFont typeface="Arial" pitchFamily="34" charset="0"/>
              <a:buChar char="•"/>
              <a:defRPr/>
            </a:pPr>
            <a:r>
              <a:rPr lang="en-US" sz="1800" dirty="0" smtClean="0"/>
              <a:t>Stand-up</a:t>
            </a:r>
          </a:p>
          <a:p>
            <a:pPr marL="698500" indent="-444500">
              <a:lnSpc>
                <a:spcPct val="150000"/>
              </a:lnSpc>
              <a:spcBef>
                <a:spcPts val="1500"/>
              </a:spcBef>
              <a:defRPr/>
            </a:pPr>
            <a:r>
              <a:rPr lang="en-US" sz="1800" b="1" dirty="0" smtClean="0"/>
              <a:t>Not for problem solving!</a:t>
            </a:r>
          </a:p>
          <a:p>
            <a:pPr marL="1041400" lvl="1" indent="-444500">
              <a:spcBef>
                <a:spcPts val="1500"/>
              </a:spcBef>
              <a:buFont typeface="Arial" pitchFamily="34" charset="0"/>
              <a:buChar char="•"/>
              <a:defRPr/>
            </a:pPr>
            <a:r>
              <a:rPr lang="en-US" sz="1800" dirty="0" smtClean="0"/>
              <a:t>Whole world is invited</a:t>
            </a:r>
          </a:p>
          <a:p>
            <a:pPr marL="1041400" lvl="1" indent="-444500">
              <a:spcBef>
                <a:spcPts val="1500"/>
              </a:spcBef>
              <a:buFont typeface="Arial" pitchFamily="34" charset="0"/>
              <a:buChar char="•"/>
              <a:defRPr/>
            </a:pPr>
            <a:r>
              <a:rPr lang="en-US" sz="1800" dirty="0" smtClean="0"/>
              <a:t>Only Team, Scrum Master, Product Owner can talk</a:t>
            </a:r>
          </a:p>
          <a:p>
            <a:pPr marL="698500" indent="-444500">
              <a:lnSpc>
                <a:spcPct val="150000"/>
              </a:lnSpc>
              <a:spcBef>
                <a:spcPts val="1500"/>
              </a:spcBef>
              <a:defRPr/>
            </a:pPr>
            <a:r>
              <a:rPr lang="en-US" sz="1800" b="1" dirty="0" smtClean="0"/>
              <a:t>Helps avoid other unnecessary meetings</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25</a:t>
            </a:fld>
            <a:endParaRPr lang="en-US"/>
          </a:p>
        </p:txBody>
      </p:sp>
    </p:spTree>
    <p:extLst>
      <p:ext uri="{BB962C8B-B14F-4D97-AF65-F5344CB8AC3E}">
        <p14:creationId xmlns:p14="http://schemas.microsoft.com/office/powerpoint/2010/main" val="188755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Daily  Scrums  improve  communications,  eliminate  other  meetings, identify  and  remove  impediments  to  development,  highlight  and promote  quick  decision-making,  and  improve  everyone's  level  of project knowledge.</a:t>
            </a:r>
          </a:p>
          <a:p>
            <a:endParaRPr lang="en-US" dirty="0" smtClean="0"/>
          </a:p>
          <a:p>
            <a:r>
              <a:rPr lang="en-US" dirty="0" smtClean="0"/>
              <a:t>The </a:t>
            </a:r>
            <a:r>
              <a:rPr lang="en-US" dirty="0" err="1" smtClean="0"/>
              <a:t>ScrumMaster</a:t>
            </a:r>
            <a:r>
              <a:rPr lang="en-US" dirty="0" smtClean="0"/>
              <a:t> ensures that the Team has the meeting. </a:t>
            </a:r>
          </a:p>
          <a:p>
            <a:r>
              <a:rPr lang="en-US" dirty="0" smtClean="0"/>
              <a:t>The Team is responsible for conducting the Daily Scrum. </a:t>
            </a:r>
          </a:p>
          <a:p>
            <a:r>
              <a:rPr lang="en-US" dirty="0" smtClean="0"/>
              <a:t>The </a:t>
            </a:r>
            <a:r>
              <a:rPr lang="en-US" dirty="0" err="1" smtClean="0"/>
              <a:t>ScrumMaster</a:t>
            </a:r>
            <a:r>
              <a:rPr lang="en-US" dirty="0" smtClean="0"/>
              <a:t> teaches the  Team  to  keep  the  Daily  Scrum  short  by  enforcing  the  rules  and making sure that people speak briefly. </a:t>
            </a:r>
          </a:p>
          <a:p>
            <a:r>
              <a:rPr lang="en-US" dirty="0" smtClean="0"/>
              <a:t>The </a:t>
            </a:r>
            <a:r>
              <a:rPr lang="en-US" dirty="0" err="1" smtClean="0"/>
              <a:t>ScrumMaster</a:t>
            </a:r>
            <a:r>
              <a:rPr lang="en-US" dirty="0" smtClean="0"/>
              <a:t> also enforces the  rule  that  chickens  are  not  allowed  to  talk  or  in  anyway  interfere with the Daily Scrum.</a:t>
            </a:r>
          </a:p>
          <a:p>
            <a:endParaRPr lang="en-US" dirty="0" smtClean="0"/>
          </a:p>
          <a:p>
            <a:r>
              <a:rPr lang="en-US" dirty="0" smtClean="0"/>
              <a:t>The  Daily  Scrum  is  not  a  status  meeting.  It  is  not  for  anyone  but  the people transforming the Product Backlog items  into an increment (the Team).  </a:t>
            </a:r>
          </a:p>
          <a:p>
            <a:r>
              <a:rPr lang="en-US" dirty="0" smtClean="0"/>
              <a:t>The  Team  has  committed  to  a  Sprint  Goal,  and  to  these Product  Backlog  items.  </a:t>
            </a:r>
          </a:p>
          <a:p>
            <a:r>
              <a:rPr lang="en-US" dirty="0" smtClean="0"/>
              <a:t>The  Daily  Scrum  is  an  inspection  of  the progress  toward  that  Sprint  Goal  (the  three  questions).  Follow-on meetings  usually  occur  to  make  adaptations  to  the  upcoming  work  in the Sprint. </a:t>
            </a:r>
          </a:p>
          <a:p>
            <a:r>
              <a:rPr lang="en-US" dirty="0" smtClean="0"/>
              <a:t>The intent is to optimize the probability that the Team will meet  its  Goal.  This  is  a  key  inspect  and  adapt  meeting  in  the  Scrum empirical process. </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26</a:t>
            </a:fld>
            <a:endParaRPr lang="en-US"/>
          </a:p>
        </p:txBody>
      </p:sp>
    </p:spTree>
    <p:extLst>
      <p:ext uri="{BB962C8B-B14F-4D97-AF65-F5344CB8AC3E}">
        <p14:creationId xmlns:p14="http://schemas.microsoft.com/office/powerpoint/2010/main" val="325349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ts val="1200"/>
              </a:spcBef>
              <a:spcAft>
                <a:spcPts val="1200"/>
              </a:spcAft>
              <a:buNone/>
              <a:defRPr/>
            </a:pPr>
            <a:r>
              <a:rPr lang="en-US" sz="1800" b="1" dirty="0" smtClean="0"/>
              <a:t>What happens on Sprint Review?</a:t>
            </a:r>
          </a:p>
          <a:p>
            <a:pPr>
              <a:spcBef>
                <a:spcPts val="1200"/>
              </a:spcBef>
              <a:spcAft>
                <a:spcPts val="1200"/>
              </a:spcAft>
              <a:defRPr/>
            </a:pPr>
            <a:r>
              <a:rPr lang="en-US" sz="1800" dirty="0" smtClean="0"/>
              <a:t>Team presents what it accomplished during the sprint</a:t>
            </a:r>
          </a:p>
          <a:p>
            <a:pPr>
              <a:spcBef>
                <a:spcPts val="1200"/>
              </a:spcBef>
              <a:spcAft>
                <a:spcPts val="1200"/>
              </a:spcAft>
              <a:defRPr/>
            </a:pPr>
            <a:r>
              <a:rPr lang="en-US" sz="1800" dirty="0" smtClean="0"/>
              <a:t>Typically takes the form of a demo of new features or underlying architecture</a:t>
            </a:r>
          </a:p>
          <a:p>
            <a:pPr>
              <a:spcBef>
                <a:spcPts val="1200"/>
              </a:spcBef>
              <a:spcAft>
                <a:spcPts val="1200"/>
              </a:spcAft>
              <a:defRPr/>
            </a:pPr>
            <a:r>
              <a:rPr lang="en-US" sz="1800" dirty="0" smtClean="0"/>
              <a:t>Informal</a:t>
            </a:r>
          </a:p>
          <a:p>
            <a:pPr marL="800100" lvl="3" indent="-342900">
              <a:spcBef>
                <a:spcPts val="1200"/>
              </a:spcBef>
              <a:spcAft>
                <a:spcPts val="1200"/>
              </a:spcAft>
              <a:buFont typeface="Wingdings" pitchFamily="2" charset="2"/>
              <a:buChar char="§"/>
              <a:defRPr/>
            </a:pPr>
            <a:r>
              <a:rPr lang="en-US" sz="1800" dirty="0" smtClean="0"/>
              <a:t>4-hour prep time rule (for 4-week sprint)</a:t>
            </a:r>
          </a:p>
          <a:p>
            <a:pPr marL="800100" lvl="3" indent="-342900">
              <a:spcBef>
                <a:spcPts val="1200"/>
              </a:spcBef>
              <a:spcAft>
                <a:spcPts val="1200"/>
              </a:spcAft>
              <a:buFont typeface="Wingdings" pitchFamily="2" charset="2"/>
              <a:buChar char="§"/>
              <a:defRPr/>
            </a:pPr>
            <a:r>
              <a:rPr lang="en-US" sz="1800" dirty="0" smtClean="0"/>
              <a:t>No slides</a:t>
            </a:r>
          </a:p>
          <a:p>
            <a:pPr>
              <a:spcBef>
                <a:spcPts val="1200"/>
              </a:spcBef>
              <a:spcAft>
                <a:spcPts val="1200"/>
              </a:spcAft>
              <a:defRPr/>
            </a:pPr>
            <a:r>
              <a:rPr lang="en-US" sz="1800" dirty="0" smtClean="0"/>
              <a:t>Whole team participates</a:t>
            </a:r>
          </a:p>
          <a:p>
            <a:pPr>
              <a:spcBef>
                <a:spcPts val="1200"/>
              </a:spcBef>
              <a:spcAft>
                <a:spcPts val="1200"/>
              </a:spcAft>
              <a:defRPr/>
            </a:pPr>
            <a:r>
              <a:rPr lang="en-US" sz="1800" dirty="0" smtClean="0"/>
              <a:t>World is invited!</a:t>
            </a:r>
          </a:p>
          <a:p>
            <a:pPr>
              <a:spcBef>
                <a:spcPts val="1200"/>
              </a:spcBef>
              <a:spcAft>
                <a:spcPts val="1200"/>
              </a:spcAft>
              <a:defRPr/>
            </a:pPr>
            <a:endParaRPr lang="en-US" sz="1800" dirty="0" smtClean="0"/>
          </a:p>
          <a:p>
            <a:pPr>
              <a:spcBef>
                <a:spcPts val="1200"/>
              </a:spcBef>
              <a:spcAft>
                <a:spcPts val="1200"/>
              </a:spcAft>
              <a:defRPr/>
            </a:pPr>
            <a:r>
              <a:rPr lang="en-US" sz="1800" b="1" dirty="0" smtClean="0"/>
              <a:t>The  meeting  includes  at  least  the  following  elements:</a:t>
            </a:r>
          </a:p>
          <a:p>
            <a:pPr marL="285750" indent="-285750">
              <a:spcBef>
                <a:spcPts val="1200"/>
              </a:spcBef>
              <a:spcAft>
                <a:spcPts val="1200"/>
              </a:spcAft>
              <a:buFont typeface="Arial" panose="020B0604020202020204" pitchFamily="34" charset="0"/>
              <a:buChar char="•"/>
              <a:defRPr/>
            </a:pPr>
            <a:r>
              <a:rPr lang="en-US" sz="1800" dirty="0" smtClean="0"/>
              <a:t>The  Product Owner identifies what has been done and what hasn’t been done. </a:t>
            </a:r>
          </a:p>
          <a:p>
            <a:pPr marL="285750" indent="-285750">
              <a:spcBef>
                <a:spcPts val="1200"/>
              </a:spcBef>
              <a:spcAft>
                <a:spcPts val="1200"/>
              </a:spcAft>
              <a:buFont typeface="Arial" panose="020B0604020202020204" pitchFamily="34" charset="0"/>
              <a:buChar char="•"/>
              <a:defRPr/>
            </a:pPr>
            <a:r>
              <a:rPr lang="en-US" sz="1800" dirty="0" smtClean="0"/>
              <a:t>The Team discusses what went well during the Sprint and what problems it ran  into,  and  how  it  solved  these  problems.  </a:t>
            </a:r>
          </a:p>
          <a:p>
            <a:pPr marL="285750" indent="-285750">
              <a:spcBef>
                <a:spcPts val="1200"/>
              </a:spcBef>
              <a:spcAft>
                <a:spcPts val="1200"/>
              </a:spcAft>
              <a:buFont typeface="Arial" panose="020B0604020202020204" pitchFamily="34" charset="0"/>
              <a:buChar char="•"/>
              <a:defRPr/>
            </a:pPr>
            <a:r>
              <a:rPr lang="en-US" sz="1800" dirty="0" smtClean="0"/>
              <a:t>The  Team  then demonstrates  the  work  that  is  done  and  answers  questions.  </a:t>
            </a:r>
          </a:p>
          <a:p>
            <a:pPr marL="285750" indent="-285750">
              <a:spcBef>
                <a:spcPts val="1200"/>
              </a:spcBef>
              <a:spcAft>
                <a:spcPts val="1200"/>
              </a:spcAft>
              <a:buFont typeface="Arial" panose="020B0604020202020204" pitchFamily="34" charset="0"/>
              <a:buChar char="•"/>
              <a:defRPr/>
            </a:pPr>
            <a:r>
              <a:rPr lang="en-US" sz="1800" dirty="0" smtClean="0"/>
              <a:t>The Product Owner then discusses the Product Backlog as  it stands.  He or she projects likely completion dates with various velocity assumptions. </a:t>
            </a:r>
          </a:p>
          <a:p>
            <a:pPr marL="285750" indent="-285750">
              <a:spcBef>
                <a:spcPts val="1200"/>
              </a:spcBef>
              <a:spcAft>
                <a:spcPts val="1200"/>
              </a:spcAft>
              <a:buFont typeface="Arial" panose="020B0604020202020204" pitchFamily="34" charset="0"/>
              <a:buChar char="•"/>
              <a:defRPr/>
            </a:pPr>
            <a:r>
              <a:rPr lang="en-US" sz="1800" dirty="0" smtClean="0"/>
              <a:t>The  entire  group  then  collaborates  about  what  it  has  seen  and  what this  means  regarding  what  to  do  next. </a:t>
            </a:r>
          </a:p>
          <a:p>
            <a:pPr>
              <a:spcBef>
                <a:spcPts val="1200"/>
              </a:spcBef>
              <a:spcAft>
                <a:spcPts val="1200"/>
              </a:spcAft>
              <a:defRPr/>
            </a:pPr>
            <a:r>
              <a:rPr lang="en-US" sz="1800" dirty="0" smtClean="0"/>
              <a:t>The  Sprint  Review  provides valuable input to subsequent Sprint Planning meeting.</a:t>
            </a:r>
          </a:p>
          <a:p>
            <a:pPr>
              <a:spcBef>
                <a:spcPts val="1200"/>
              </a:spcBef>
              <a:spcAft>
                <a:spcPts val="1200"/>
              </a:spcAft>
              <a:defRPr/>
            </a:pPr>
            <a:endParaRPr lang="en-US" sz="1800" dirty="0" smtClean="0"/>
          </a:p>
          <a:p>
            <a:pPr>
              <a:spcBef>
                <a:spcPts val="1200"/>
              </a:spcBef>
              <a:spcAft>
                <a:spcPts val="1200"/>
              </a:spcAft>
              <a:buNone/>
            </a:pPr>
            <a:r>
              <a:rPr lang="en-US" sz="1800" b="1" dirty="0" smtClean="0"/>
              <a:t>What happens after Sprint Review?</a:t>
            </a:r>
          </a:p>
          <a:p>
            <a:pPr>
              <a:spcBef>
                <a:spcPts val="1200"/>
              </a:spcBef>
              <a:spcAft>
                <a:spcPts val="1200"/>
              </a:spcAft>
            </a:pPr>
            <a:r>
              <a:rPr lang="en-US" sz="1800" dirty="0" smtClean="0"/>
              <a:t>Unfinished work goes to the Product Backlog</a:t>
            </a:r>
          </a:p>
          <a:p>
            <a:pPr>
              <a:spcBef>
                <a:spcPts val="1200"/>
              </a:spcBef>
              <a:spcAft>
                <a:spcPts val="1200"/>
              </a:spcAft>
            </a:pPr>
            <a:r>
              <a:rPr lang="en-US" sz="1800" dirty="0" smtClean="0"/>
              <a:t>Update the Product Backlog based on work completed by the team – expected and unexpected</a:t>
            </a:r>
          </a:p>
          <a:p>
            <a:pPr>
              <a:spcBef>
                <a:spcPts val="1200"/>
              </a:spcBef>
              <a:spcAft>
                <a:spcPts val="1200"/>
              </a:spcAft>
            </a:pPr>
            <a:r>
              <a:rPr lang="en-US" sz="1800" dirty="0" smtClean="0"/>
              <a:t>Reformulate the team – do we have the “right” team members for the next sprint</a:t>
            </a:r>
          </a:p>
          <a:p>
            <a:pPr>
              <a:spcBef>
                <a:spcPts val="1200"/>
              </a:spcBef>
              <a:spcAft>
                <a:spcPts val="1200"/>
              </a:spcAft>
            </a:pPr>
            <a:r>
              <a:rPr lang="en-US" sz="1800" dirty="0" smtClean="0"/>
              <a:t>Reprioritizing the Product Backlog to take advantage of opportunities that the completed work presents</a:t>
            </a:r>
          </a:p>
          <a:p>
            <a:pPr>
              <a:spcBef>
                <a:spcPts val="1200"/>
              </a:spcBef>
              <a:spcAft>
                <a:spcPts val="1200"/>
              </a:spcAft>
            </a:pPr>
            <a:r>
              <a:rPr lang="en-US" sz="1800" dirty="0" smtClean="0"/>
              <a:t>Requesting that the project progress be sped up by authorizing additional teams to work on the Product Backlog</a:t>
            </a:r>
          </a:p>
          <a:p>
            <a:pPr>
              <a:spcBef>
                <a:spcPts val="1200"/>
              </a:spcBef>
              <a:spcAft>
                <a:spcPts val="1200"/>
              </a:spcAft>
              <a:defRPr/>
            </a:pPr>
            <a:endParaRPr lang="en-US" sz="1800" dirty="0" smtClean="0"/>
          </a:p>
          <a:p>
            <a:pPr>
              <a:spcBef>
                <a:spcPts val="1200"/>
              </a:spcBef>
              <a:spcAft>
                <a:spcPts val="1200"/>
              </a:spcAft>
              <a:defRPr/>
            </a:pP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27</a:t>
            </a:fld>
            <a:endParaRPr lang="en-US"/>
          </a:p>
        </p:txBody>
      </p:sp>
    </p:spTree>
    <p:extLst>
      <p:ext uri="{BB962C8B-B14F-4D97-AF65-F5344CB8AC3E}">
        <p14:creationId xmlns:p14="http://schemas.microsoft.com/office/powerpoint/2010/main" val="1336845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Takes place after the Sprint Review and prior to the next Sprint Planning meeting.</a:t>
            </a:r>
          </a:p>
          <a:p>
            <a:endParaRPr lang="en-US" dirty="0" smtClean="0"/>
          </a:p>
          <a:p>
            <a:r>
              <a:rPr lang="en-US" dirty="0" smtClean="0"/>
              <a:t>The purpose of the Retrospective is to inspect how the last Sprint went in  regards  to  people,  relationships,  process  and  tools.  </a:t>
            </a:r>
          </a:p>
          <a:p>
            <a:r>
              <a:rPr lang="en-US" dirty="0" smtClean="0"/>
              <a:t>The  inspection should identify and prioritize the major items that went well and those items  that-if  done  differently-could  make  things  even  better.  </a:t>
            </a:r>
          </a:p>
          <a:p>
            <a:r>
              <a:rPr lang="en-US" dirty="0" smtClean="0"/>
              <a:t>These include  Scrum  Team  composition,  meeting  arrangements,  tools, definition  of  “done,”  methods  of  communication,  and  processes  for turning  Product  Backlog  items  into  something  “done.”  </a:t>
            </a:r>
          </a:p>
          <a:p>
            <a:r>
              <a:rPr lang="en-US" dirty="0" smtClean="0"/>
              <a:t>By  the  end  of the  Sprint  Retrospective,  the  Scrum  Team  should  have  identified actionable  improvement  measures  that  it  implements  in  the  next Sprint.  </a:t>
            </a:r>
          </a:p>
          <a:p>
            <a:r>
              <a:rPr lang="en-US" dirty="0" smtClean="0"/>
              <a:t>These  changes  become  the  adaptation  to  the  empirical inspection.</a:t>
            </a:r>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28</a:t>
            </a:fld>
            <a:endParaRPr lang="en-US"/>
          </a:p>
        </p:txBody>
      </p:sp>
    </p:spTree>
    <p:extLst>
      <p:ext uri="{BB962C8B-B14F-4D97-AF65-F5344CB8AC3E}">
        <p14:creationId xmlns:p14="http://schemas.microsoft.com/office/powerpoint/2010/main" val="1440613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spcAft>
                <a:spcPts val="1200"/>
              </a:spcAft>
              <a:buNone/>
              <a:defRPr/>
            </a:pPr>
            <a:r>
              <a:rPr lang="en-US" sz="1200" b="1" dirty="0" smtClean="0"/>
              <a:t>What to do?</a:t>
            </a:r>
          </a:p>
          <a:p>
            <a:pPr>
              <a:spcBef>
                <a:spcPts val="1200"/>
              </a:spcBef>
              <a:spcAft>
                <a:spcPts val="1200"/>
              </a:spcAft>
              <a:defRPr/>
            </a:pPr>
            <a:r>
              <a:rPr lang="en-US" sz="1200" dirty="0" smtClean="0"/>
              <a:t>Team selects 3-5 most important items to address</a:t>
            </a:r>
          </a:p>
          <a:p>
            <a:pPr>
              <a:spcBef>
                <a:spcPts val="1200"/>
              </a:spcBef>
              <a:spcAft>
                <a:spcPts val="1200"/>
              </a:spcAft>
              <a:defRPr/>
            </a:pPr>
            <a:r>
              <a:rPr lang="en-US" sz="1200" dirty="0" smtClean="0"/>
              <a:t>Team tries to fix important items during the next sprint</a:t>
            </a:r>
          </a:p>
          <a:p>
            <a:pPr>
              <a:spcBef>
                <a:spcPts val="1200"/>
              </a:spcBef>
              <a:spcAft>
                <a:spcPts val="1200"/>
              </a:spcAft>
              <a:defRPr/>
            </a:pPr>
            <a:r>
              <a:rPr lang="en-US" sz="1200" dirty="0" smtClean="0"/>
              <a:t>At the beginning of each retrospective meeting team reviews items that were selected previous time</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29</a:t>
            </a:fld>
            <a:endParaRPr lang="en-US"/>
          </a:p>
        </p:txBody>
      </p:sp>
    </p:spTree>
    <p:extLst>
      <p:ext uri="{BB962C8B-B14F-4D97-AF65-F5344CB8AC3E}">
        <p14:creationId xmlns:p14="http://schemas.microsoft.com/office/powerpoint/2010/main" val="1797679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Scrum  Artifacts  include  the  Product  Backlog,  the  Release  </a:t>
            </a:r>
            <a:r>
              <a:rPr lang="en-US" dirty="0" err="1" smtClean="0"/>
              <a:t>Burndown</a:t>
            </a:r>
            <a:r>
              <a:rPr lang="en-US" dirty="0" smtClean="0"/>
              <a:t>, the Sprint Backlog, and the Sprint </a:t>
            </a:r>
            <a:r>
              <a:rPr lang="en-US" dirty="0" err="1" smtClean="0"/>
              <a:t>Burndown</a:t>
            </a:r>
            <a:r>
              <a:rPr lang="en-US" dirty="0" smtClean="0"/>
              <a:t>. </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30</a:t>
            </a:fld>
            <a:endParaRPr lang="en-US"/>
          </a:p>
        </p:txBody>
      </p:sp>
    </p:spTree>
    <p:extLst>
      <p:ext uri="{BB962C8B-B14F-4D97-AF65-F5344CB8AC3E}">
        <p14:creationId xmlns:p14="http://schemas.microsoft.com/office/powerpoint/2010/main" val="2418033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requirements  for  the  product  that  the  Team(s)  is  developing  are listed in the Product Backlog. </a:t>
            </a:r>
          </a:p>
          <a:p>
            <a:r>
              <a:rPr lang="en-US" dirty="0" smtClean="0"/>
              <a:t>The Product Owner is responsible for the Product  Backlog,  its  contents,  its  availability,  and  its  prioritization. </a:t>
            </a:r>
          </a:p>
          <a:p>
            <a:r>
              <a:rPr lang="en-US" dirty="0" smtClean="0"/>
              <a:t>Product Backlog is never complete. </a:t>
            </a:r>
          </a:p>
          <a:p>
            <a:r>
              <a:rPr lang="en-US" dirty="0" smtClean="0"/>
              <a:t>The initial cut at developing it only lays  out  the  initially  known  and  best-understood  requirements.  The Product Backlog evolves as the product and the environment in which it  will  be  used  evolves.  </a:t>
            </a:r>
          </a:p>
          <a:p>
            <a:r>
              <a:rPr lang="en-US" dirty="0" smtClean="0"/>
              <a:t>The  Backlog  is  dynamic  in  that  it  constantly changes  to  identify  what  the  product  needs  to  be  appropriate, competitive,  and  useful. </a:t>
            </a:r>
          </a:p>
          <a:p>
            <a:endParaRPr lang="en-US" dirty="0" smtClean="0"/>
          </a:p>
          <a:p>
            <a:r>
              <a:rPr lang="en-US" dirty="0" smtClean="0"/>
              <a:t>As  long  as  a  product  exists,  Product  Backlog also exists.</a:t>
            </a:r>
          </a:p>
          <a:p>
            <a:endParaRPr lang="en-US" dirty="0" smtClean="0"/>
          </a:p>
          <a:p>
            <a:r>
              <a:rPr lang="en-US" dirty="0" smtClean="0"/>
              <a:t>Product  Backlog  items  have  the  attributes  of  a description, priority, and estimate. Priority is driven by risk, value, and necessity. </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31</a:t>
            </a:fld>
            <a:endParaRPr lang="en-US"/>
          </a:p>
        </p:txBody>
      </p:sp>
    </p:spTree>
    <p:extLst>
      <p:ext uri="{BB962C8B-B14F-4D97-AF65-F5344CB8AC3E}">
        <p14:creationId xmlns:p14="http://schemas.microsoft.com/office/powerpoint/2010/main" val="1191667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Requirements never  stop  changing.  Product Backlog  is  a  living  document. </a:t>
            </a:r>
          </a:p>
          <a:p>
            <a:r>
              <a:rPr lang="en-US" dirty="0" smtClean="0"/>
              <a:t>Changes  in  business requirements,  market  conditions, technology,  and  staffing  cause changes  in  the  Product  Backlog. </a:t>
            </a:r>
          </a:p>
          <a:p>
            <a:r>
              <a:rPr lang="en-US" dirty="0" smtClean="0"/>
              <a:t>To  minimize  rework,  only  the highest  priority  items  need  to  be detailed out. </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32</a:t>
            </a:fld>
            <a:endParaRPr lang="en-US"/>
          </a:p>
        </p:txBody>
      </p:sp>
    </p:spTree>
    <p:extLst>
      <p:ext uri="{BB962C8B-B14F-4D97-AF65-F5344CB8AC3E}">
        <p14:creationId xmlns:p14="http://schemas.microsoft.com/office/powerpoint/2010/main" val="1828054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Release  </a:t>
            </a:r>
            <a:r>
              <a:rPr lang="en-US" dirty="0" err="1" smtClean="0"/>
              <a:t>Burndown</a:t>
            </a:r>
            <a:r>
              <a:rPr lang="en-US" dirty="0" smtClean="0"/>
              <a:t>  graph  records  the  sum  of  remaining  Product Backlog  estimated  effort  across  time.  The  estimated  effort  is  in whatever unit of work the Scrum Team  and  organization  have decided  upon.  The  units  of  time are usually Sprints.</a:t>
            </a:r>
          </a:p>
          <a:p>
            <a:r>
              <a:rPr lang="en-US" dirty="0" smtClean="0"/>
              <a:t>Product  Backlog  item  estimates are  calculated  initially  during Release  Planning,  and  thereafter as  they  are  created.  </a:t>
            </a:r>
          </a:p>
          <a:p>
            <a:r>
              <a:rPr lang="en-US" dirty="0" smtClean="0"/>
              <a:t>During Product  Backlog  grooming  they are  reviewed  and  revised. However, they can be updated at any  time.  </a:t>
            </a:r>
          </a:p>
          <a:p>
            <a:endParaRPr lang="en-US" dirty="0" smtClean="0"/>
          </a:p>
          <a:p>
            <a:r>
              <a:rPr lang="en-US" dirty="0" smtClean="0"/>
              <a:t>The  Team  is responsible for all estimates. The Product Owner may influence the Team  by  helping  understand  and select  trade-offs,  but  the  final estimate  is  made  by  the  Team. </a:t>
            </a:r>
          </a:p>
          <a:p>
            <a:endParaRPr lang="en-US" dirty="0" smtClean="0"/>
          </a:p>
          <a:p>
            <a:r>
              <a:rPr lang="en-US" dirty="0" smtClean="0"/>
              <a:t>The  Product  Owner  keeps  an updated  Product  Backlog  list Release  Backlog  </a:t>
            </a:r>
            <a:r>
              <a:rPr lang="en-US" dirty="0" err="1" smtClean="0"/>
              <a:t>Burndown</a:t>
            </a:r>
            <a:r>
              <a:rPr lang="en-US" dirty="0" smtClean="0"/>
              <a:t> posted  at  all  times.  </a:t>
            </a:r>
          </a:p>
          <a:p>
            <a:endParaRPr lang="en-US" dirty="0" smtClean="0"/>
          </a:p>
          <a:p>
            <a:r>
              <a:rPr lang="en-US" dirty="0" smtClean="0"/>
              <a:t>A  trend  line can  be  drawn  based  on  the change in remaining work.</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33</a:t>
            </a:fld>
            <a:endParaRPr lang="en-US"/>
          </a:p>
        </p:txBody>
      </p:sp>
    </p:spTree>
    <p:extLst>
      <p:ext uri="{BB962C8B-B14F-4D97-AF65-F5344CB8AC3E}">
        <p14:creationId xmlns:p14="http://schemas.microsoft.com/office/powerpoint/2010/main" val="336616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5</a:t>
            </a:fld>
            <a:endParaRPr lang="en-US"/>
          </a:p>
        </p:txBody>
      </p:sp>
    </p:spTree>
    <p:extLst>
      <p:ext uri="{BB962C8B-B14F-4D97-AF65-F5344CB8AC3E}">
        <p14:creationId xmlns:p14="http://schemas.microsoft.com/office/powerpoint/2010/main" val="725290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decomposition  is  enough  so  changes  in progress  can  be  understood  in  the  Daily  Scrum.  One  day  or  less  is  a usual size for a Sprint Backlog item that is being worked on.</a:t>
            </a:r>
          </a:p>
          <a:p>
            <a:endParaRPr lang="en-US" dirty="0" smtClean="0"/>
          </a:p>
          <a:p>
            <a:r>
              <a:rPr lang="en-US" dirty="0" smtClean="0"/>
              <a:t>The  Team  modifies  Sprint  Backlog  throughout  the  Sprint,  as  well  as Sprint  Backlog  emerging  during  the  Sprint.  </a:t>
            </a:r>
          </a:p>
          <a:p>
            <a:r>
              <a:rPr lang="en-US" dirty="0" smtClean="0"/>
              <a:t>As  it  gets  into  individual tasks,  it  may  find  out  that  more  or  fewer  tasks  are  needed,  or  that  a given task will take more or less time than had been expected. </a:t>
            </a:r>
          </a:p>
          <a:p>
            <a:r>
              <a:rPr lang="en-US" dirty="0" smtClean="0"/>
              <a:t>As new work is required, the Team adds it to the Sprint Backlog. </a:t>
            </a:r>
          </a:p>
          <a:p>
            <a:r>
              <a:rPr lang="en-US" dirty="0" smtClean="0"/>
              <a:t>As tasks are worked  on  or  completed,  the  estimated  remaining  work  for  each  task is  updated.  </a:t>
            </a:r>
          </a:p>
          <a:p>
            <a:r>
              <a:rPr lang="en-US" dirty="0" smtClean="0"/>
              <a:t>When  tasks  are  deemed  unnecessary,  they  are  removed. </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34</a:t>
            </a:fld>
            <a:endParaRPr lang="en-US"/>
          </a:p>
        </p:txBody>
      </p:sp>
    </p:spTree>
    <p:extLst>
      <p:ext uri="{BB962C8B-B14F-4D97-AF65-F5344CB8AC3E}">
        <p14:creationId xmlns:p14="http://schemas.microsoft.com/office/powerpoint/2010/main" val="2482975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35</a:t>
            </a:fld>
            <a:endParaRPr lang="en-US"/>
          </a:p>
        </p:txBody>
      </p:sp>
    </p:spTree>
    <p:extLst>
      <p:ext uri="{BB962C8B-B14F-4D97-AF65-F5344CB8AC3E}">
        <p14:creationId xmlns:p14="http://schemas.microsoft.com/office/powerpoint/2010/main" val="2482975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Sprint  Backlog  </a:t>
            </a:r>
            <a:r>
              <a:rPr lang="en-US" dirty="0" err="1" smtClean="0"/>
              <a:t>Burndown</a:t>
            </a:r>
            <a:r>
              <a:rPr lang="en-US" dirty="0" smtClean="0"/>
              <a:t>  is  a  graph  of  the  amount  of  Sprint  Backlog work remaining in a Sprint across time  in  the  Sprint.  </a:t>
            </a:r>
          </a:p>
          <a:p>
            <a:r>
              <a:rPr lang="en-US" dirty="0" smtClean="0"/>
              <a:t>To  create this graph,  determine  how  much work  remains  by  summing  the backlog  estimates  every  day  of the  Sprint.  The  amount  of  work remaining for a Sprint is the sum of  the  work  remaining  for  all  of </a:t>
            </a:r>
          </a:p>
          <a:p>
            <a:r>
              <a:rPr lang="en-US" dirty="0" smtClean="0"/>
              <a:t>Sprint  Backlog.  Keep  track  of these sums by day and use them to  create  a  graph  that  shows  the  work  remaining  over  time.  By drawing a line through the points on the graph, the Team can manage </a:t>
            </a:r>
          </a:p>
          <a:p>
            <a:r>
              <a:rPr lang="en-US" dirty="0" smtClean="0"/>
              <a:t>its  progress  in  completing  a  Sprint’s  work.  Duration  is  not  considered in Scrum. Work remaining and date are the only variables of interest. One  of  Scrum's  rules  pertains  to  the  purpose  of  each  Sprint,  which  is </a:t>
            </a:r>
          </a:p>
          <a:p>
            <a:r>
              <a:rPr lang="en-US" dirty="0" smtClean="0"/>
              <a:t>to deliver increments of potentially shippable functionality that adheres to a working definition of “done.”</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36</a:t>
            </a:fld>
            <a:endParaRPr lang="en-US"/>
          </a:p>
        </p:txBody>
      </p:sp>
    </p:spTree>
    <p:extLst>
      <p:ext uri="{BB962C8B-B14F-4D97-AF65-F5344CB8AC3E}">
        <p14:creationId xmlns:p14="http://schemas.microsoft.com/office/powerpoint/2010/main" val="2562875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ClrTx/>
            </a:pPr>
            <a:r>
              <a:rPr lang="en-US" sz="2000" b="1" dirty="0" smtClean="0">
                <a:solidFill>
                  <a:schemeClr val="tx1"/>
                </a:solidFill>
              </a:rPr>
              <a:t>User Stories</a:t>
            </a:r>
            <a:r>
              <a:rPr lang="en-US" sz="2000" dirty="0" smtClean="0">
                <a:solidFill>
                  <a:schemeClr val="tx1"/>
                </a:solidFill>
              </a:rPr>
              <a:t> are short, clear description of the functionality that will be valuable for the customer or user of the product</a:t>
            </a:r>
          </a:p>
          <a:p>
            <a:pPr>
              <a:lnSpc>
                <a:spcPct val="150000"/>
              </a:lnSpc>
              <a:buClrTx/>
              <a:defRPr/>
            </a:pPr>
            <a:r>
              <a:rPr lang="en-US" sz="2000" dirty="0" smtClean="0">
                <a:solidFill>
                  <a:schemeClr val="tx1"/>
                </a:solidFill>
              </a:rPr>
              <a:t>User story include </a:t>
            </a:r>
            <a:r>
              <a:rPr lang="en-US" sz="2000" b="1" dirty="0" smtClean="0">
                <a:solidFill>
                  <a:schemeClr val="tx1"/>
                </a:solidFill>
              </a:rPr>
              <a:t>Acceptance Criteria</a:t>
            </a:r>
          </a:p>
          <a:p>
            <a:pPr>
              <a:lnSpc>
                <a:spcPct val="150000"/>
              </a:lnSpc>
              <a:buClrTx/>
              <a:defRPr/>
            </a:pPr>
            <a:r>
              <a:rPr lang="en-US" sz="2000" b="1" dirty="0" smtClean="0">
                <a:solidFill>
                  <a:schemeClr val="tx1"/>
                </a:solidFill>
              </a:rPr>
              <a:t>Benefits of User Stories:</a:t>
            </a:r>
          </a:p>
          <a:p>
            <a:pPr lvl="1">
              <a:lnSpc>
                <a:spcPct val="150000"/>
              </a:lnSpc>
              <a:buClrTx/>
              <a:buFont typeface="Wingdings" pitchFamily="2" charset="2"/>
              <a:buChar char="§"/>
              <a:defRPr/>
            </a:pPr>
            <a:r>
              <a:rPr lang="en-US" sz="2000" dirty="0" smtClean="0">
                <a:solidFill>
                  <a:schemeClr val="tx1"/>
                </a:solidFill>
              </a:rPr>
              <a:t>Stories shift focus from writing to talking</a:t>
            </a:r>
          </a:p>
          <a:p>
            <a:pPr lvl="1">
              <a:lnSpc>
                <a:spcPct val="150000"/>
              </a:lnSpc>
              <a:buClrTx/>
              <a:buFont typeface="Wingdings" pitchFamily="2" charset="2"/>
              <a:buChar char="§"/>
              <a:defRPr/>
            </a:pPr>
            <a:r>
              <a:rPr lang="en-US" sz="2000" dirty="0" smtClean="0">
                <a:solidFill>
                  <a:schemeClr val="tx1"/>
                </a:solidFill>
              </a:rPr>
              <a:t>Stories are understandable by users and developers</a:t>
            </a:r>
          </a:p>
          <a:p>
            <a:pPr lvl="1">
              <a:lnSpc>
                <a:spcPct val="150000"/>
              </a:lnSpc>
              <a:buClrTx/>
              <a:buFont typeface="Wingdings" pitchFamily="2" charset="2"/>
              <a:buChar char="§"/>
              <a:defRPr/>
            </a:pPr>
            <a:r>
              <a:rPr lang="en-US" sz="2000" dirty="0" smtClean="0">
                <a:solidFill>
                  <a:schemeClr val="tx1"/>
                </a:solidFill>
              </a:rPr>
              <a:t>Stories support iterative development</a:t>
            </a:r>
          </a:p>
          <a:p>
            <a:pPr lvl="1">
              <a:lnSpc>
                <a:spcPct val="150000"/>
              </a:lnSpc>
              <a:buClrTx/>
              <a:buFont typeface="Wingdings" pitchFamily="2" charset="2"/>
              <a:buChar char="§"/>
              <a:defRPr/>
            </a:pPr>
            <a:r>
              <a:rPr lang="en-US" sz="2000" dirty="0" smtClean="0">
                <a:solidFill>
                  <a:schemeClr val="tx1"/>
                </a:solidFill>
              </a:rPr>
              <a:t>Stories are the right size for planning</a:t>
            </a:r>
          </a:p>
          <a:p>
            <a:endParaRPr lang="en-US" dirty="0" smtClean="0"/>
          </a:p>
          <a:p>
            <a:pPr>
              <a:lnSpc>
                <a:spcPct val="150000"/>
              </a:lnSpc>
              <a:buNone/>
            </a:pPr>
            <a:r>
              <a:rPr lang="en-US" sz="1800" b="1" dirty="0" smtClean="0"/>
              <a:t>Characteristics:</a:t>
            </a:r>
          </a:p>
          <a:p>
            <a:pPr lvl="1">
              <a:lnSpc>
                <a:spcPct val="150000"/>
              </a:lnSpc>
              <a:buFont typeface="Wingdings" pitchFamily="2" charset="2"/>
              <a:buChar char="§"/>
            </a:pPr>
            <a:r>
              <a:rPr lang="en-US" sz="1800" dirty="0" smtClean="0"/>
              <a:t>Independent</a:t>
            </a:r>
          </a:p>
          <a:p>
            <a:pPr lvl="1">
              <a:lnSpc>
                <a:spcPct val="150000"/>
              </a:lnSpc>
              <a:buFont typeface="Wingdings" pitchFamily="2" charset="2"/>
              <a:buChar char="§"/>
            </a:pPr>
            <a:r>
              <a:rPr lang="uk-UA" sz="1800" dirty="0" err="1" smtClean="0"/>
              <a:t>Negotiable</a:t>
            </a:r>
            <a:endParaRPr lang="en-US" sz="1800" dirty="0" smtClean="0"/>
          </a:p>
          <a:p>
            <a:pPr lvl="1">
              <a:lnSpc>
                <a:spcPct val="150000"/>
              </a:lnSpc>
              <a:buFont typeface="Wingdings" pitchFamily="2" charset="2"/>
              <a:buChar char="§"/>
            </a:pPr>
            <a:r>
              <a:rPr lang="uk-UA" sz="1800" dirty="0" err="1" smtClean="0"/>
              <a:t>Valuable</a:t>
            </a:r>
            <a:endParaRPr lang="en-US" sz="1800" dirty="0" smtClean="0"/>
          </a:p>
          <a:p>
            <a:pPr lvl="1">
              <a:lnSpc>
                <a:spcPct val="150000"/>
              </a:lnSpc>
              <a:buFont typeface="Wingdings" pitchFamily="2" charset="2"/>
              <a:buChar char="§"/>
            </a:pPr>
            <a:r>
              <a:rPr lang="uk-UA" sz="1800" dirty="0" err="1" smtClean="0"/>
              <a:t>Estimatable</a:t>
            </a:r>
            <a:endParaRPr lang="en-US" sz="1800" dirty="0" smtClean="0"/>
          </a:p>
          <a:p>
            <a:pPr lvl="1">
              <a:lnSpc>
                <a:spcPct val="150000"/>
              </a:lnSpc>
              <a:buFont typeface="Wingdings" pitchFamily="2" charset="2"/>
              <a:buChar char="§"/>
            </a:pPr>
            <a:r>
              <a:rPr lang="uk-UA" sz="1800" dirty="0" err="1" smtClean="0"/>
              <a:t>Small</a:t>
            </a:r>
            <a:endParaRPr lang="en-US" sz="1800" dirty="0" smtClean="0"/>
          </a:p>
          <a:p>
            <a:pPr lvl="1">
              <a:lnSpc>
                <a:spcPct val="150000"/>
              </a:lnSpc>
              <a:buFont typeface="Wingdings" pitchFamily="2" charset="2"/>
              <a:buChar char="§"/>
            </a:pPr>
            <a:r>
              <a:rPr lang="uk-UA" sz="1800" dirty="0" err="1" smtClean="0"/>
              <a:t>Testable</a:t>
            </a:r>
            <a:endParaRPr lang="uk-UA" sz="1800" dirty="0" smtClean="0"/>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37</a:t>
            </a:fld>
            <a:endParaRPr lang="en-US"/>
          </a:p>
        </p:txBody>
      </p:sp>
    </p:spTree>
    <p:extLst>
      <p:ext uri="{BB962C8B-B14F-4D97-AF65-F5344CB8AC3E}">
        <p14:creationId xmlns:p14="http://schemas.microsoft.com/office/powerpoint/2010/main" val="3701363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Scrum  requires  Teams  to  build  an  increment  of  product  functionality every Sprint. This increment must be potentially shippable, for Product Owner may choose to  immediately implement the functionality. </a:t>
            </a:r>
          </a:p>
          <a:p>
            <a:r>
              <a:rPr lang="en-US" dirty="0" smtClean="0"/>
              <a:t>To do so, the increment must be a complete slice of the product. It must be “done.” Each increment should be additive to all  prior  increments and thoroughly tested, ensuring that all increments work together.</a:t>
            </a:r>
          </a:p>
          <a:p>
            <a:endParaRPr lang="en-US" dirty="0" smtClean="0"/>
          </a:p>
          <a:p>
            <a:r>
              <a:rPr lang="en-US" u="sng" dirty="0" smtClean="0"/>
              <a:t>When  someone  describes  something  as  done,  everyone must understand what done means</a:t>
            </a:r>
            <a:r>
              <a:rPr lang="en-US" dirty="0" smtClean="0"/>
              <a:t>.</a:t>
            </a:r>
          </a:p>
          <a:p>
            <a:endParaRPr lang="en-US" dirty="0" smtClean="0"/>
          </a:p>
          <a:p>
            <a:r>
              <a:rPr lang="en-US" u="none" dirty="0" smtClean="0"/>
              <a:t>Done  defines  what  the  Team  means  when  it  commits  to  “doing”  a Product  Backlog  item  in  a  Sprint. </a:t>
            </a:r>
          </a:p>
          <a:p>
            <a:r>
              <a:rPr lang="en-US" u="none" dirty="0" smtClean="0"/>
              <a:t> Some  products  do  not  contain documentation,  so  the  definition  of  “done”  does  not  include documentation.  </a:t>
            </a:r>
          </a:p>
          <a:p>
            <a:r>
              <a:rPr lang="en-US" u="none" dirty="0" smtClean="0"/>
              <a:t>A  completely  “done”  increment  includes  all  of  the analysis, design, refactoring, programming, documentation and testing for  the  increment  and  all  Product  Backlog  items  in  the  increment. </a:t>
            </a:r>
          </a:p>
          <a:p>
            <a:r>
              <a:rPr lang="en-US" u="none" dirty="0" smtClean="0"/>
              <a:t>Testing includes unit, system, user, and regression testing, as well as non-functional  tests  such  as performance,  stability,  security, and  integration.  </a:t>
            </a:r>
          </a:p>
          <a:p>
            <a:r>
              <a:rPr lang="en-US" u="none" dirty="0" smtClean="0"/>
              <a:t>Done  includes any  internationalization.  </a:t>
            </a:r>
          </a:p>
          <a:p>
            <a:endParaRPr lang="en-US" u="none" dirty="0" smtClean="0"/>
          </a:p>
          <a:p>
            <a:r>
              <a:rPr lang="en-US" u="none" dirty="0" smtClean="0"/>
              <a:t>Some Teams  aren’t  yet  able  to  include everything  required  for implementation in their definition of  done.  This  must  be  clear  to the  Product  Owner.  This remaining  work  will  have  to  be done  before  the  product  can  be implemented and used.</a:t>
            </a:r>
            <a:endParaRPr lang="en-US" u="none"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38</a:t>
            </a:fld>
            <a:endParaRPr lang="en-US"/>
          </a:p>
        </p:txBody>
      </p:sp>
    </p:spTree>
    <p:extLst>
      <p:ext uri="{BB962C8B-B14F-4D97-AF65-F5344CB8AC3E}">
        <p14:creationId xmlns:p14="http://schemas.microsoft.com/office/powerpoint/2010/main" val="3567121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39</a:t>
            </a:fld>
            <a:endParaRPr lang="en-US"/>
          </a:p>
        </p:txBody>
      </p:sp>
    </p:spTree>
    <p:extLst>
      <p:ext uri="{BB962C8B-B14F-4D97-AF65-F5344CB8AC3E}">
        <p14:creationId xmlns:p14="http://schemas.microsoft.com/office/powerpoint/2010/main" val="3806897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40</a:t>
            </a:fld>
            <a:endParaRPr lang="en-US"/>
          </a:p>
        </p:txBody>
      </p:sp>
    </p:spTree>
    <p:extLst>
      <p:ext uri="{BB962C8B-B14F-4D97-AF65-F5344CB8AC3E}">
        <p14:creationId xmlns:p14="http://schemas.microsoft.com/office/powerpoint/2010/main" val="421442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References:</a:t>
            </a:r>
          </a:p>
          <a:p>
            <a:r>
              <a:rPr lang="en-US" dirty="0" smtClean="0"/>
              <a:t>http://en.wikipedia.org/wiki/Planning_poker</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41</a:t>
            </a:fld>
            <a:endParaRPr lang="en-US"/>
          </a:p>
        </p:txBody>
      </p:sp>
    </p:spTree>
    <p:extLst>
      <p:ext uri="{BB962C8B-B14F-4D97-AF65-F5344CB8AC3E}">
        <p14:creationId xmlns:p14="http://schemas.microsoft.com/office/powerpoint/2010/main" val="1633182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6</a:t>
            </a:fld>
            <a:endParaRPr lang="en-US"/>
          </a:p>
        </p:txBody>
      </p:sp>
    </p:spTree>
    <p:extLst>
      <p:ext uri="{BB962C8B-B14F-4D97-AF65-F5344CB8AC3E}">
        <p14:creationId xmlns:p14="http://schemas.microsoft.com/office/powerpoint/2010/main" val="725290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7</a:t>
            </a:fld>
            <a:endParaRPr lang="en-US"/>
          </a:p>
        </p:txBody>
      </p:sp>
    </p:spTree>
    <p:extLst>
      <p:ext uri="{BB962C8B-B14F-4D97-AF65-F5344CB8AC3E}">
        <p14:creationId xmlns:p14="http://schemas.microsoft.com/office/powerpoint/2010/main" val="725290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00" marR="0" indent="-444500" algn="l" defTabSz="914400" rtl="0" eaLnBrk="1" fontAlgn="auto" latinLnBrk="0" hangingPunct="1">
              <a:lnSpc>
                <a:spcPct val="100000"/>
              </a:lnSpc>
              <a:spcBef>
                <a:spcPts val="1100"/>
              </a:spcBef>
              <a:spcAft>
                <a:spcPts val="0"/>
              </a:spcAft>
              <a:buClrTx/>
              <a:buSzTx/>
              <a:buFontTx/>
              <a:buNone/>
              <a:tabLst/>
              <a:defRPr/>
            </a:pPr>
            <a:r>
              <a:rPr lang="en-US" sz="1800" dirty="0" smtClean="0">
                <a:solidFill>
                  <a:schemeClr val="tx1">
                    <a:lumMod val="75000"/>
                    <a:lumOff val="25000"/>
                  </a:schemeClr>
                </a:solidFill>
              </a:rPr>
              <a:t>Scrum is not an acronym – it is taken from the sport of Rugby,  where everyone in the team pack acts together to move the ball down the field</a:t>
            </a:r>
          </a:p>
          <a:p>
            <a:pPr marL="698500" indent="-444500">
              <a:spcBef>
                <a:spcPts val="1100"/>
              </a:spcBef>
              <a:defRPr/>
            </a:pPr>
            <a:endParaRPr lang="en-US" sz="1800" b="1" dirty="0" smtClean="0"/>
          </a:p>
          <a:p>
            <a:pPr marL="698500" indent="-444500">
              <a:spcBef>
                <a:spcPts val="1100"/>
              </a:spcBef>
              <a:defRPr/>
            </a:pPr>
            <a:endParaRPr lang="en-US" sz="1800" b="1" dirty="0" smtClean="0"/>
          </a:p>
          <a:p>
            <a:pPr marL="698500" indent="-444500">
              <a:spcBef>
                <a:spcPts val="1100"/>
              </a:spcBef>
              <a:defRPr/>
            </a:pPr>
            <a:r>
              <a:rPr lang="en-US" sz="1800" b="1" dirty="0" smtClean="0"/>
              <a:t>Scrum </a:t>
            </a:r>
            <a:r>
              <a:rPr lang="en-US" sz="1800" dirty="0" smtClean="0"/>
              <a:t>– Iterative, incremental methodology for project management</a:t>
            </a:r>
          </a:p>
          <a:p>
            <a:pPr marL="698500" indent="-444500">
              <a:spcBef>
                <a:spcPts val="1100"/>
              </a:spcBef>
              <a:defRPr/>
            </a:pPr>
            <a:r>
              <a:rPr lang="en-US" sz="1800" b="1" spc="-20" dirty="0" smtClean="0"/>
              <a:t>Scrum</a:t>
            </a:r>
            <a:r>
              <a:rPr lang="en-US" sz="1800" spc="-20" dirty="0" smtClean="0"/>
              <a:t> is the framework which consists of a set of Scrum Teams and their associated roles; Time-Boxes, Artifacts, and Rules</a:t>
            </a:r>
          </a:p>
          <a:p>
            <a:pPr marL="698500" indent="-444500">
              <a:spcBef>
                <a:spcPts val="1100"/>
              </a:spcBef>
              <a:defRPr/>
            </a:pPr>
            <a:r>
              <a:rPr lang="en-US" sz="1800" b="1" dirty="0" smtClean="0"/>
              <a:t>Scrum Teams:</a:t>
            </a:r>
          </a:p>
          <a:p>
            <a:pPr marL="1098550" lvl="1" indent="-444500">
              <a:spcBef>
                <a:spcPts val="1100"/>
              </a:spcBef>
              <a:buFont typeface="Arial" pitchFamily="34" charset="0"/>
              <a:buChar char="•"/>
              <a:defRPr/>
            </a:pPr>
            <a:r>
              <a:rPr lang="en-US" sz="1600" dirty="0" smtClean="0"/>
              <a:t>Self-organizing and cross-functional</a:t>
            </a:r>
          </a:p>
          <a:p>
            <a:pPr marL="1098550" lvl="1" indent="-444500">
              <a:spcBef>
                <a:spcPts val="1100"/>
              </a:spcBef>
              <a:buFont typeface="Arial" pitchFamily="34" charset="0"/>
              <a:buChar char="•"/>
              <a:defRPr/>
            </a:pPr>
            <a:r>
              <a:rPr lang="en-US" sz="1600" dirty="0" smtClean="0"/>
              <a:t>Work in iterations</a:t>
            </a:r>
          </a:p>
          <a:p>
            <a:pPr marL="698500" indent="-444500">
              <a:spcBef>
                <a:spcPts val="1100"/>
              </a:spcBef>
              <a:defRPr/>
            </a:pPr>
            <a:r>
              <a:rPr lang="en-US" sz="1800" b="1" dirty="0" smtClean="0"/>
              <a:t>Consists of the following three roles:</a:t>
            </a:r>
            <a:r>
              <a:rPr lang="en-US" sz="1800" dirty="0" smtClean="0"/>
              <a:t> </a:t>
            </a:r>
          </a:p>
          <a:p>
            <a:pPr marL="1098550" lvl="1" indent="-444500">
              <a:spcBef>
                <a:spcPts val="1100"/>
              </a:spcBef>
              <a:buFont typeface="Arial" pitchFamily="34" charset="0"/>
              <a:buChar char="•"/>
              <a:defRPr/>
            </a:pPr>
            <a:r>
              <a:rPr lang="en-US" sz="1600" i="1" dirty="0" smtClean="0"/>
              <a:t>Scrum Master</a:t>
            </a:r>
            <a:r>
              <a:rPr lang="en-US" sz="1600" dirty="0" smtClean="0"/>
              <a:t>, who is responsible for ensuring the process is understood and followed</a:t>
            </a:r>
          </a:p>
          <a:p>
            <a:pPr marL="1098550" lvl="1" indent="-444500">
              <a:spcBef>
                <a:spcPts val="1100"/>
              </a:spcBef>
              <a:buFont typeface="Arial" pitchFamily="34" charset="0"/>
              <a:buChar char="•"/>
              <a:defRPr/>
            </a:pPr>
            <a:r>
              <a:rPr lang="en-US" sz="1600" i="1" dirty="0" smtClean="0"/>
              <a:t>Product Owner</a:t>
            </a:r>
            <a:r>
              <a:rPr lang="en-US" sz="1600" dirty="0" smtClean="0"/>
              <a:t>, who is responsible for creation and managing requirements</a:t>
            </a:r>
          </a:p>
          <a:p>
            <a:pPr marL="1098550" lvl="1" indent="-444500">
              <a:spcBef>
                <a:spcPts val="1100"/>
              </a:spcBef>
              <a:buFont typeface="Arial" pitchFamily="34" charset="0"/>
              <a:buChar char="•"/>
              <a:defRPr/>
            </a:pPr>
            <a:r>
              <a:rPr lang="en-US" sz="1600" i="1" dirty="0" smtClean="0"/>
              <a:t>Team</a:t>
            </a:r>
            <a:r>
              <a:rPr lang="en-US" sz="1600" dirty="0" smtClean="0"/>
              <a:t>, which does the work</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9</a:t>
            </a:fld>
            <a:endParaRPr lang="en-US"/>
          </a:p>
        </p:txBody>
      </p:sp>
    </p:spTree>
    <p:extLst>
      <p:ext uri="{BB962C8B-B14F-4D97-AF65-F5344CB8AC3E}">
        <p14:creationId xmlns:p14="http://schemas.microsoft.com/office/powerpoint/2010/main" val="219821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10</a:t>
            </a:fld>
            <a:endParaRPr lang="en-US"/>
          </a:p>
        </p:txBody>
      </p:sp>
    </p:spTree>
    <p:extLst>
      <p:ext uri="{BB962C8B-B14F-4D97-AF65-F5344CB8AC3E}">
        <p14:creationId xmlns:p14="http://schemas.microsoft.com/office/powerpoint/2010/main" val="3364530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11</a:t>
            </a:fld>
            <a:endParaRPr lang="en-US"/>
          </a:p>
        </p:txBody>
      </p:sp>
    </p:spTree>
    <p:extLst>
      <p:ext uri="{BB962C8B-B14F-4D97-AF65-F5344CB8AC3E}">
        <p14:creationId xmlns:p14="http://schemas.microsoft.com/office/powerpoint/2010/main" val="4229032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12</a:t>
            </a:fld>
            <a:endParaRPr lang="en-US"/>
          </a:p>
        </p:txBody>
      </p:sp>
    </p:spTree>
    <p:extLst>
      <p:ext uri="{BB962C8B-B14F-4D97-AF65-F5344CB8AC3E}">
        <p14:creationId xmlns:p14="http://schemas.microsoft.com/office/powerpoint/2010/main" val="3597026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230400" y="1447800"/>
            <a:ext cx="82296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7" name="Title 3"/>
          <p:cNvSpPr>
            <a:spLocks noGrp="1"/>
          </p:cNvSpPr>
          <p:nvPr>
            <p:ph type="title"/>
          </p:nvPr>
        </p:nvSpPr>
        <p:spPr>
          <a:xfrm>
            <a:off x="230400" y="0"/>
            <a:ext cx="82296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smtClean="0"/>
              <a:t>Click to edit Master title style</a:t>
            </a:r>
            <a:endParaRPr lang="uk-UA"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17E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362075"/>
          </a:xfrm>
        </p:spPr>
        <p:txBody>
          <a:bodyPr vert="horz" lIns="91440" tIns="45720" rIns="91440" bIns="45720" rtlCol="0" anchor="ctr">
            <a:noAutofit/>
          </a:bodyPr>
          <a:lstStyle>
            <a:lvl1pPr algn="ctr">
              <a:defRPr lang="en-US" sz="4400" cap="none" baseline="0" dirty="0">
                <a:latin typeface="Segoe UI"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4093155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2400" y="0"/>
            <a:ext cx="43452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35412785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12544571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29840982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0" y="5181600"/>
            <a:ext cx="9136380" cy="914400"/>
          </a:xfrm>
          <a:solidFill>
            <a:srgbClr val="017EB8"/>
          </a:solidFill>
        </p:spPr>
        <p:txBody>
          <a:bodyPr vert="horz" lIns="36000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Tree>
    <p:extLst>
      <p:ext uri="{BB962C8B-B14F-4D97-AF65-F5344CB8AC3E}">
        <p14:creationId xmlns:p14="http://schemas.microsoft.com/office/powerpoint/2010/main" val="7351176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with 3 columns">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362200"/>
            <a:ext cx="8382000" cy="1447800"/>
          </a:xfrm>
        </p:spPr>
        <p:txBody>
          <a:bodyPr vert="horz" lIns="91440" tIns="45720" rIns="91440" bIns="45720" rtlCol="0" anchor="ctr">
            <a:noAutofit/>
          </a:bodyPr>
          <a:lstStyle>
            <a:lvl1pPr algn="ctr">
              <a:defRPr lang="en-US" sz="4800" cap="none" baseline="0" dirty="0">
                <a:solidFill>
                  <a:schemeClr val="bg1"/>
                </a:solidFill>
                <a:latin typeface="Segoe UI" pitchFamily="34" charset="0"/>
              </a:defRPr>
            </a:lvl1pPr>
          </a:lstStyle>
          <a:p>
            <a:pPr lvl="0"/>
            <a:endParaRPr lang="en-US" dirty="0"/>
          </a:p>
        </p:txBody>
      </p:sp>
      <p:sp>
        <p:nvSpPr>
          <p:cNvPr id="2" name="TextBox 1"/>
          <p:cNvSpPr txBox="1"/>
          <p:nvPr userDrawn="1"/>
        </p:nvSpPr>
        <p:spPr>
          <a:xfrm>
            <a:off x="2743200" y="4953000"/>
            <a:ext cx="1600200" cy="1371600"/>
          </a:xfrm>
          <a:prstGeom prst="rect">
            <a:avLst/>
          </a:prstGeom>
        </p:spPr>
        <p:txBody>
          <a:bodyPr vert="horz" wrap="square" lIns="91440" tIns="45720" rIns="91440" bIns="45720" rtlCol="0">
            <a:normAutofit/>
          </a:bodyPr>
          <a:lstStyle/>
          <a:p>
            <a:pPr marL="0" indent="0">
              <a:buFont typeface="Arial" panose="020B0604020202020204" pitchFamily="34" charset="0"/>
              <a:buNone/>
            </a:pPr>
            <a:endParaRPr lang="uk-UA" smtClean="0"/>
          </a:p>
        </p:txBody>
      </p:sp>
      <p:sp>
        <p:nvSpPr>
          <p:cNvPr id="6" name="Text Placeholder 5"/>
          <p:cNvSpPr>
            <a:spLocks noGrp="1"/>
          </p:cNvSpPr>
          <p:nvPr>
            <p:ph type="body" sz="quarter" idx="13" hasCustomPrompt="1"/>
          </p:nvPr>
        </p:nvSpPr>
        <p:spPr>
          <a:xfrm>
            <a:off x="6934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6" name="Text Placeholder 5"/>
          <p:cNvSpPr>
            <a:spLocks noGrp="1"/>
          </p:cNvSpPr>
          <p:nvPr>
            <p:ph type="body" sz="quarter" idx="14" hasCustomPrompt="1"/>
          </p:nvPr>
        </p:nvSpPr>
        <p:spPr>
          <a:xfrm>
            <a:off x="4775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7" name="Text Placeholder 5"/>
          <p:cNvSpPr>
            <a:spLocks noGrp="1"/>
          </p:cNvSpPr>
          <p:nvPr>
            <p:ph type="body" sz="quarter" idx="15" hasCustomPrompt="1"/>
          </p:nvPr>
        </p:nvSpPr>
        <p:spPr>
          <a:xfrm>
            <a:off x="2616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8" name="Text Placeholder 5"/>
          <p:cNvSpPr>
            <a:spLocks noGrp="1"/>
          </p:cNvSpPr>
          <p:nvPr>
            <p:ph type="body" sz="quarter" idx="16" hasCustomPrompt="1"/>
          </p:nvPr>
        </p:nvSpPr>
        <p:spPr>
          <a:xfrm>
            <a:off x="457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Tree>
    <p:extLst>
      <p:ext uri="{BB962C8B-B14F-4D97-AF65-F5344CB8AC3E}">
        <p14:creationId xmlns:p14="http://schemas.microsoft.com/office/powerpoint/2010/main" val="35058025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6"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baseline="0" dirty="0">
                <a:solidFill>
                  <a:srgbClr val="75BEE9"/>
                </a:solidFill>
              </a:defRPr>
            </a:lvl1pPr>
          </a:lstStyle>
          <a:p>
            <a:pPr marL="0" lvl="0" indent="0">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1635767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04800" y="2514600"/>
            <a:ext cx="1981200" cy="1981200"/>
          </a:xfrm>
        </p:spPr>
        <p:txBody>
          <a:bodyPr/>
          <a:lstStyle/>
          <a:p>
            <a:endParaRPr lang="uk-UA"/>
          </a:p>
        </p:txBody>
      </p:sp>
      <p:sp>
        <p:nvSpPr>
          <p:cNvPr id="5"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7"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3932951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304800" y="1828800"/>
            <a:ext cx="4495800" cy="1447800"/>
          </a:xfrm>
        </p:spPr>
        <p:txBody>
          <a:bodyPr vert="horz" lIns="91440" tIns="45720" rIns="91440" bIns="45720" rtlCol="0" anchor="ctr">
            <a:noAutofit/>
          </a:bodyPr>
          <a:lstStyle>
            <a:lvl1pPr>
              <a:defRPr lang="en-US" sz="4400" cap="none" baseline="0" dirty="0">
                <a:latin typeface="Segoe UI" pitchFamily="34" charset="0"/>
              </a:defRPr>
            </a:lvl1pPr>
          </a:lstStyle>
          <a:p>
            <a:pPr lvl="0"/>
            <a:endParaRPr lang="en-US" dirty="0"/>
          </a:p>
        </p:txBody>
      </p:sp>
      <p:sp>
        <p:nvSpPr>
          <p:cNvPr id="9" name="Subtitle 2"/>
          <p:cNvSpPr>
            <a:spLocks noGrp="1"/>
          </p:cNvSpPr>
          <p:nvPr>
            <p:ph type="subTitle" idx="1"/>
          </p:nvPr>
        </p:nvSpPr>
        <p:spPr>
          <a:xfrm>
            <a:off x="419100" y="4953000"/>
            <a:ext cx="3877408" cy="762000"/>
          </a:xfrm>
        </p:spPr>
        <p:txBody>
          <a:bodyPr vert="horz" lIns="91440" tIns="45720" rIns="91440" bIns="45720" rtlCol="0">
            <a:normAutofit/>
          </a:bodyPr>
          <a:lstStyle>
            <a:lvl1pPr marL="0" indent="0">
              <a:defRPr lang="en-US" sz="2400" dirty="0">
                <a:solidFill>
                  <a:srgbClr val="75BEE9"/>
                </a:solidFill>
              </a:defRPr>
            </a:lvl1pPr>
          </a:lstStyle>
          <a:p>
            <a:pPr marL="0" lvl="0" indent="0">
              <a:buNone/>
            </a:pPr>
            <a:endParaRPr lang="en-US" dirty="0"/>
          </a:p>
        </p:txBody>
      </p:sp>
      <p:sp>
        <p:nvSpPr>
          <p:cNvPr id="5" name="Picture Placeholder 4"/>
          <p:cNvSpPr>
            <a:spLocks noGrp="1"/>
          </p:cNvSpPr>
          <p:nvPr>
            <p:ph type="pic" sz="quarter" idx="10"/>
          </p:nvPr>
        </p:nvSpPr>
        <p:spPr>
          <a:xfrm>
            <a:off x="5029200" y="0"/>
            <a:ext cx="3733800" cy="6858000"/>
          </a:xfrm>
        </p:spPr>
        <p:txBody>
          <a:bodyPr/>
          <a:lstStyle>
            <a:lvl1pPr marL="0" indent="0" algn="ctr">
              <a:buNone/>
              <a:defRPr/>
            </a:lvl1pPr>
          </a:lstStyle>
          <a:p>
            <a:endParaRPr lang="uk-UA"/>
          </a:p>
        </p:txBody>
      </p:sp>
    </p:spTree>
    <p:extLst>
      <p:ext uri="{BB962C8B-B14F-4D97-AF65-F5344CB8AC3E}">
        <p14:creationId xmlns:p14="http://schemas.microsoft.com/office/powerpoint/2010/main" val="19636380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w/o logo)">
    <p:bg>
      <p:bgPr>
        <a:solidFill>
          <a:srgbClr val="017EB8"/>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2254650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Layout (w/o bullets)">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smtClean="0"/>
              <a:t>Click to add text</a:t>
            </a:r>
            <a:endParaRPr lang="en-US" dirty="0"/>
          </a:p>
        </p:txBody>
      </p:sp>
      <p:sp>
        <p:nvSpPr>
          <p:cNvPr id="4" name="Title 3"/>
          <p:cNvSpPr>
            <a:spLocks noGrp="1"/>
          </p:cNvSpPr>
          <p:nvPr>
            <p:ph type="title"/>
          </p:nvPr>
        </p:nvSpPr>
        <p:spPr>
          <a:xfrm>
            <a:off x="2286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2"/>
          <p:cNvSpPr>
            <a:spLocks noGrp="1"/>
          </p:cNvSpPr>
          <p:nvPr>
            <p:ph idx="10"/>
          </p:nvPr>
        </p:nvSpPr>
        <p:spPr>
          <a:xfrm>
            <a:off x="2304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7"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9"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1" name="Text Placeholder 2"/>
          <p:cNvSpPr>
            <a:spLocks noGrp="1"/>
          </p:cNvSpPr>
          <p:nvPr>
            <p:ph idx="11"/>
          </p:nvPr>
        </p:nvSpPr>
        <p:spPr>
          <a:xfrm>
            <a:off x="48006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4349489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One Column Layout">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extLst>
      <p:ext uri="{BB962C8B-B14F-4D97-AF65-F5344CB8AC3E}">
        <p14:creationId xmlns:p14="http://schemas.microsoft.com/office/powerpoint/2010/main" val="21073695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r="-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0400" y="0"/>
            <a:ext cx="82296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3" name="Text Placeholder 2"/>
          <p:cNvSpPr>
            <a:spLocks noGrp="1"/>
          </p:cNvSpPr>
          <p:nvPr>
            <p:ph type="body" idx="1"/>
          </p:nvPr>
        </p:nvSpPr>
        <p:spPr>
          <a:xfrm>
            <a:off x="230400" y="1447800"/>
            <a:ext cx="8229600" cy="4525963"/>
          </a:xfrm>
          <a:prstGeom prst="rect">
            <a:avLst/>
          </a:prstGeom>
        </p:spPr>
        <p:txBody>
          <a:bodyPr vert="horz" lIns="91440" tIns="45720" rIns="91440" bIns="45720" rtlCol="0">
            <a:normAutofit/>
          </a:body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6" name="Slide Number Placeholder 5"/>
          <p:cNvSpPr>
            <a:spLocks noGrp="1"/>
          </p:cNvSpPr>
          <p:nvPr>
            <p:ph type="sldNum" sz="quarter" idx="4"/>
          </p:nvPr>
        </p:nvSpPr>
        <p:spPr>
          <a:xfrm>
            <a:off x="6858000" y="6446837"/>
            <a:ext cx="2133600" cy="365125"/>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5" name="Content Placeholder 2"/>
          <p:cNvSpPr txBox="1">
            <a:spLocks/>
          </p:cNvSpPr>
          <p:nvPr userDrawn="1"/>
        </p:nvSpPr>
        <p:spPr>
          <a:xfrm>
            <a:off x="1905000" y="6324600"/>
            <a:ext cx="3048000" cy="304800"/>
          </a:xfrm>
          <a:prstGeom prst="rect">
            <a:avLst/>
          </a:prstGeom>
        </p:spPr>
        <p:txBody>
          <a:bodyPr>
            <a:normAutofit/>
          </a:bodyPr>
          <a:lstStyle>
            <a:lvl1pPr marL="0" indent="0" algn="l" defTabSz="914400" rtl="0" eaLnBrk="1" latinLnBrk="0" hangingPunct="1">
              <a:spcBef>
                <a:spcPct val="20000"/>
              </a:spcBef>
              <a:buClr>
                <a:srgbClr val="017EB8"/>
              </a:buClr>
              <a:buFont typeface="Wingdings" panose="05000000000000000000" pitchFamily="2" charset="2"/>
              <a:buNone/>
              <a:defRPr sz="1400" kern="1200">
                <a:solidFill>
                  <a:schemeClr val="tx1"/>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sz="2800" kern="1200">
                <a:solidFill>
                  <a:schemeClr val="tx1"/>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sz="2400" kern="1200">
                <a:solidFill>
                  <a:schemeClr val="tx1"/>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mtClean="0"/>
          </a:p>
          <a:p>
            <a:endParaRPr lang="uk-UA"/>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712" r:id="rId3"/>
    <p:sldLayoutId id="2147483713" r:id="rId4"/>
    <p:sldLayoutId id="2147483661" r:id="rId5"/>
    <p:sldLayoutId id="2147483709" r:id="rId6"/>
    <p:sldLayoutId id="2147483655" r:id="rId7"/>
    <p:sldLayoutId id="2147483674" r:id="rId8"/>
    <p:sldLayoutId id="2147483711" r:id="rId9"/>
    <p:sldLayoutId id="2147483675" r:id="rId10"/>
    <p:sldLayoutId id="2147483721" r:id="rId11"/>
    <p:sldLayoutId id="2147483723" r:id="rId12"/>
    <p:sldLayoutId id="2147483722" r:id="rId13"/>
    <p:sldLayoutId id="2147483725" r:id="rId14"/>
    <p:sldLayoutId id="2147483726" r:id="rId15"/>
  </p:sldLayoutIdLst>
  <p:timing>
    <p:tnLst>
      <p:par>
        <p:cTn id="1" dur="indefinite" restart="never" nodeType="tmRoot"/>
      </p:par>
    </p:tnLst>
  </p:timing>
  <p:hf hdr="0" dt="0"/>
  <p:txStyles>
    <p:titleStyle>
      <a:lvl1pPr algn="l" defTabSz="0" rtl="0" eaLnBrk="1" latinLnBrk="0" hangingPunct="1">
        <a:spcBef>
          <a:spcPct val="0"/>
        </a:spcBef>
        <a:buNone/>
        <a:defRPr lang="en-US" sz="4000" b="0" kern="1200" baseline="0" dirty="0" smtClean="0">
          <a:solidFill>
            <a:srgbClr val="017EB8"/>
          </a:solidFill>
          <a:latin typeface="Segoe UI" panose="020B0502040204020203" pitchFamily="34" charset="0"/>
          <a:ea typeface="Segoe UI" pitchFamily="34" charset="0"/>
          <a:cs typeface="Segoe UI" pitchFamily="34" charset="0"/>
        </a:defRPr>
      </a:lvl1pPr>
    </p:titleStyle>
    <p:body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lang="en-US" sz="2800" kern="1200" baseline="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lang="en-US" sz="2400" kern="1200" baseline="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dirty="0" smtClean="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www.softserveinc.com/" TargetMode="External"/><Relationship Id="rId2" Type="http://schemas.openxmlformats.org/officeDocument/2006/relationships/hyperlink" Target="mailto:info@softserveinc.com"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2133600"/>
            <a:ext cx="4572000" cy="1447800"/>
          </a:xfrm>
        </p:spPr>
        <p:txBody>
          <a:bodyPr/>
          <a:lstStyle/>
          <a:p>
            <a:r>
              <a:rPr lang="en-US" dirty="0" smtClean="0">
                <a:solidFill>
                  <a:schemeClr val="bg1"/>
                </a:solidFill>
              </a:rPr>
              <a:t>SCRUM Fundamentals</a:t>
            </a:r>
            <a:endParaRPr lang="en-US" dirty="0">
              <a:solidFill>
                <a:schemeClr val="bg1"/>
              </a:solidFill>
            </a:endParaRPr>
          </a:p>
        </p:txBody>
      </p:sp>
    </p:spTree>
    <p:extLst>
      <p:ext uri="{BB962C8B-B14F-4D97-AF65-F5344CB8AC3E}">
        <p14:creationId xmlns:p14="http://schemas.microsoft.com/office/powerpoint/2010/main" val="147118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10</a:t>
            </a:fld>
            <a:endParaRPr lang="uk-UA"/>
          </a:p>
        </p:txBody>
      </p:sp>
      <p:sp>
        <p:nvSpPr>
          <p:cNvPr id="4" name="Title 3"/>
          <p:cNvSpPr>
            <a:spLocks noGrp="1"/>
          </p:cNvSpPr>
          <p:nvPr>
            <p:ph type="title"/>
          </p:nvPr>
        </p:nvSpPr>
        <p:spPr/>
        <p:txBody>
          <a:bodyPr/>
          <a:lstStyle/>
          <a:p>
            <a:r>
              <a:rPr lang="en-US" dirty="0" smtClean="0"/>
              <a:t>SCRUM intro</a:t>
            </a:r>
            <a:endParaRPr lang="uk-UA" dirty="0"/>
          </a:p>
        </p:txBody>
      </p:sp>
      <p:pic>
        <p:nvPicPr>
          <p:cNvPr id="5" name="Picture 2"/>
          <p:cNvPicPr>
            <a:picLocks noChangeAspect="1" noChangeArrowheads="1"/>
          </p:cNvPicPr>
          <p:nvPr/>
        </p:nvPicPr>
        <p:blipFill>
          <a:blip r:embed="rId3" cstate="print"/>
          <a:srcRect/>
          <a:stretch>
            <a:fillRect/>
          </a:stretch>
        </p:blipFill>
        <p:spPr bwMode="auto">
          <a:xfrm>
            <a:off x="147787" y="1421130"/>
            <a:ext cx="8483474" cy="3939540"/>
          </a:xfrm>
          <a:prstGeom prst="rect">
            <a:avLst/>
          </a:prstGeom>
          <a:noFill/>
          <a:ln w="9525">
            <a:noFill/>
            <a:miter lim="800000"/>
            <a:headEnd/>
            <a:tailEnd/>
          </a:ln>
        </p:spPr>
      </p:pic>
    </p:spTree>
    <p:extLst>
      <p:ext uri="{BB962C8B-B14F-4D97-AF65-F5344CB8AC3E}">
        <p14:creationId xmlns:p14="http://schemas.microsoft.com/office/powerpoint/2010/main" val="873294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11</a:t>
            </a:fld>
            <a:endParaRPr lang="uk-UA"/>
          </a:p>
        </p:txBody>
      </p:sp>
      <p:sp>
        <p:nvSpPr>
          <p:cNvPr id="4" name="Title 3"/>
          <p:cNvSpPr>
            <a:spLocks noGrp="1"/>
          </p:cNvSpPr>
          <p:nvPr>
            <p:ph type="title"/>
          </p:nvPr>
        </p:nvSpPr>
        <p:spPr/>
        <p:txBody>
          <a:bodyPr/>
          <a:lstStyle/>
          <a:p>
            <a:r>
              <a:rPr lang="en-US" dirty="0" smtClean="0"/>
              <a:t>SCRUM intro</a:t>
            </a:r>
            <a:endParaRPr lang="uk-UA" dirty="0"/>
          </a:p>
        </p:txBody>
      </p:sp>
      <p:sp>
        <p:nvSpPr>
          <p:cNvPr id="5" name="Line 8"/>
          <p:cNvSpPr>
            <a:spLocks noChangeShapeType="1"/>
          </p:cNvSpPr>
          <p:nvPr/>
        </p:nvSpPr>
        <p:spPr bwMode="auto">
          <a:xfrm>
            <a:off x="2438400" y="5257800"/>
            <a:ext cx="5715000" cy="0"/>
          </a:xfrm>
          <a:prstGeom prst="line">
            <a:avLst/>
          </a:prstGeom>
          <a:noFill/>
          <a:ln w="25400">
            <a:solidFill>
              <a:schemeClr val="tx1"/>
            </a:solidFill>
            <a:round/>
            <a:headEnd/>
            <a:tailEnd type="triangle" w="med" len="med"/>
          </a:ln>
        </p:spPr>
        <p:txBody>
          <a:bodyPr/>
          <a:lstStyle/>
          <a:p>
            <a:endParaRPr lang="en-US"/>
          </a:p>
        </p:txBody>
      </p:sp>
      <p:sp>
        <p:nvSpPr>
          <p:cNvPr id="6" name="Text Box 9"/>
          <p:cNvSpPr txBox="1">
            <a:spLocks/>
          </p:cNvSpPr>
          <p:nvPr/>
        </p:nvSpPr>
        <p:spPr bwMode="auto">
          <a:xfrm>
            <a:off x="3200400" y="5334000"/>
            <a:ext cx="4495800" cy="366713"/>
          </a:xfrm>
          <a:prstGeom prst="rect">
            <a:avLst/>
          </a:prstGeom>
          <a:noFill/>
          <a:ln w="25400">
            <a:noFill/>
            <a:miter lim="800000"/>
            <a:headEnd/>
            <a:tailEnd/>
          </a:ln>
        </p:spPr>
        <p:txBody>
          <a:bodyPr>
            <a:spAutoFit/>
          </a:bodyPr>
          <a:lstStyle/>
          <a:p>
            <a:pPr>
              <a:spcBef>
                <a:spcPct val="50000"/>
              </a:spcBef>
            </a:pPr>
            <a:r>
              <a:rPr lang="en-US" sz="1800" dirty="0"/>
              <a:t>Release Cycle</a:t>
            </a:r>
            <a:endParaRPr lang="uk-UA" sz="1800" dirty="0"/>
          </a:p>
        </p:txBody>
      </p:sp>
      <p:sp>
        <p:nvSpPr>
          <p:cNvPr id="7" name="Text Box 14"/>
          <p:cNvSpPr txBox="1">
            <a:spLocks/>
          </p:cNvSpPr>
          <p:nvPr/>
        </p:nvSpPr>
        <p:spPr bwMode="auto">
          <a:xfrm>
            <a:off x="762000" y="1600200"/>
            <a:ext cx="1295400" cy="369332"/>
          </a:xfrm>
          <a:prstGeom prst="rect">
            <a:avLst/>
          </a:prstGeom>
          <a:noFill/>
          <a:ln w="25400">
            <a:noFill/>
            <a:miter lim="800000"/>
            <a:headEnd/>
            <a:tailEnd/>
          </a:ln>
        </p:spPr>
        <p:txBody>
          <a:bodyPr>
            <a:spAutoFit/>
          </a:bodyPr>
          <a:lstStyle/>
          <a:p>
            <a:pPr>
              <a:spcBef>
                <a:spcPct val="50000"/>
              </a:spcBef>
            </a:pPr>
            <a:r>
              <a:rPr lang="en-US" dirty="0"/>
              <a:t>Analysis</a:t>
            </a:r>
            <a:endParaRPr lang="uk-UA" dirty="0"/>
          </a:p>
        </p:txBody>
      </p:sp>
      <p:sp>
        <p:nvSpPr>
          <p:cNvPr id="8" name="Text Box 15"/>
          <p:cNvSpPr txBox="1">
            <a:spLocks/>
          </p:cNvSpPr>
          <p:nvPr/>
        </p:nvSpPr>
        <p:spPr bwMode="auto">
          <a:xfrm>
            <a:off x="762000" y="2438400"/>
            <a:ext cx="1295400" cy="369332"/>
          </a:xfrm>
          <a:prstGeom prst="rect">
            <a:avLst/>
          </a:prstGeom>
          <a:noFill/>
          <a:ln w="25400">
            <a:noFill/>
            <a:miter lim="800000"/>
            <a:headEnd/>
            <a:tailEnd/>
          </a:ln>
        </p:spPr>
        <p:txBody>
          <a:bodyPr>
            <a:spAutoFit/>
          </a:bodyPr>
          <a:lstStyle/>
          <a:p>
            <a:pPr>
              <a:spcBef>
                <a:spcPct val="50000"/>
              </a:spcBef>
            </a:pPr>
            <a:r>
              <a:rPr lang="en-US" dirty="0"/>
              <a:t>Design</a:t>
            </a:r>
            <a:endParaRPr lang="uk-UA" dirty="0"/>
          </a:p>
        </p:txBody>
      </p:sp>
      <p:sp>
        <p:nvSpPr>
          <p:cNvPr id="9" name="Text Box 16"/>
          <p:cNvSpPr txBox="1">
            <a:spLocks/>
          </p:cNvSpPr>
          <p:nvPr/>
        </p:nvSpPr>
        <p:spPr bwMode="auto">
          <a:xfrm>
            <a:off x="762000" y="3276600"/>
            <a:ext cx="1447800" cy="369332"/>
          </a:xfrm>
          <a:prstGeom prst="rect">
            <a:avLst/>
          </a:prstGeom>
          <a:noFill/>
          <a:ln w="25400">
            <a:noFill/>
            <a:miter lim="800000"/>
            <a:headEnd/>
            <a:tailEnd/>
          </a:ln>
        </p:spPr>
        <p:txBody>
          <a:bodyPr wrap="square">
            <a:spAutoFit/>
          </a:bodyPr>
          <a:lstStyle/>
          <a:p>
            <a:pPr>
              <a:spcBef>
                <a:spcPct val="50000"/>
              </a:spcBef>
            </a:pPr>
            <a:r>
              <a:rPr lang="en-US" dirty="0"/>
              <a:t>Development</a:t>
            </a:r>
            <a:endParaRPr lang="uk-UA" dirty="0"/>
          </a:p>
        </p:txBody>
      </p:sp>
      <p:sp>
        <p:nvSpPr>
          <p:cNvPr id="10" name="Text Box 17"/>
          <p:cNvSpPr txBox="1">
            <a:spLocks/>
          </p:cNvSpPr>
          <p:nvPr/>
        </p:nvSpPr>
        <p:spPr bwMode="auto">
          <a:xfrm>
            <a:off x="762000" y="4114800"/>
            <a:ext cx="1295400" cy="369332"/>
          </a:xfrm>
          <a:prstGeom prst="rect">
            <a:avLst/>
          </a:prstGeom>
          <a:noFill/>
          <a:ln w="25400">
            <a:noFill/>
            <a:miter lim="800000"/>
            <a:headEnd/>
            <a:tailEnd/>
          </a:ln>
        </p:spPr>
        <p:txBody>
          <a:bodyPr>
            <a:spAutoFit/>
          </a:bodyPr>
          <a:lstStyle/>
          <a:p>
            <a:pPr>
              <a:spcBef>
                <a:spcPct val="50000"/>
              </a:spcBef>
            </a:pPr>
            <a:r>
              <a:rPr lang="en-US" dirty="0"/>
              <a:t>Testing</a:t>
            </a:r>
            <a:endParaRPr lang="uk-UA" dirty="0"/>
          </a:p>
        </p:txBody>
      </p:sp>
      <p:sp>
        <p:nvSpPr>
          <p:cNvPr id="11" name="Line 18"/>
          <p:cNvSpPr>
            <a:spLocks noChangeShapeType="1"/>
          </p:cNvSpPr>
          <p:nvPr/>
        </p:nvSpPr>
        <p:spPr bwMode="auto">
          <a:xfrm>
            <a:off x="2438400" y="1600200"/>
            <a:ext cx="0" cy="3581400"/>
          </a:xfrm>
          <a:prstGeom prst="line">
            <a:avLst/>
          </a:prstGeom>
          <a:noFill/>
          <a:ln w="12700">
            <a:solidFill>
              <a:schemeClr val="tx1"/>
            </a:solidFill>
            <a:prstDash val="dash"/>
            <a:round/>
            <a:headEnd/>
            <a:tailEnd/>
          </a:ln>
        </p:spPr>
        <p:txBody>
          <a:bodyPr/>
          <a:lstStyle/>
          <a:p>
            <a:endParaRPr lang="en-US"/>
          </a:p>
        </p:txBody>
      </p:sp>
      <p:sp>
        <p:nvSpPr>
          <p:cNvPr id="12" name="Line 19"/>
          <p:cNvSpPr>
            <a:spLocks noChangeShapeType="1"/>
          </p:cNvSpPr>
          <p:nvPr/>
        </p:nvSpPr>
        <p:spPr bwMode="auto">
          <a:xfrm>
            <a:off x="3352800" y="1600200"/>
            <a:ext cx="0" cy="3581400"/>
          </a:xfrm>
          <a:prstGeom prst="line">
            <a:avLst/>
          </a:prstGeom>
          <a:noFill/>
          <a:ln w="12700">
            <a:solidFill>
              <a:schemeClr val="tx1"/>
            </a:solidFill>
            <a:prstDash val="dash"/>
            <a:round/>
            <a:headEnd/>
            <a:tailEnd/>
          </a:ln>
        </p:spPr>
        <p:txBody>
          <a:bodyPr/>
          <a:lstStyle/>
          <a:p>
            <a:endParaRPr lang="en-US"/>
          </a:p>
        </p:txBody>
      </p:sp>
      <p:sp>
        <p:nvSpPr>
          <p:cNvPr id="13" name="Line 20"/>
          <p:cNvSpPr>
            <a:spLocks noChangeShapeType="1"/>
          </p:cNvSpPr>
          <p:nvPr/>
        </p:nvSpPr>
        <p:spPr bwMode="auto">
          <a:xfrm>
            <a:off x="4267200" y="1600200"/>
            <a:ext cx="0" cy="3581400"/>
          </a:xfrm>
          <a:prstGeom prst="line">
            <a:avLst/>
          </a:prstGeom>
          <a:noFill/>
          <a:ln w="12700">
            <a:solidFill>
              <a:schemeClr val="tx1"/>
            </a:solidFill>
            <a:prstDash val="dash"/>
            <a:round/>
            <a:headEnd/>
            <a:tailEnd/>
          </a:ln>
        </p:spPr>
        <p:txBody>
          <a:bodyPr/>
          <a:lstStyle/>
          <a:p>
            <a:endParaRPr lang="en-US"/>
          </a:p>
        </p:txBody>
      </p:sp>
      <p:sp>
        <p:nvSpPr>
          <p:cNvPr id="14" name="Line 21"/>
          <p:cNvSpPr>
            <a:spLocks noChangeShapeType="1"/>
          </p:cNvSpPr>
          <p:nvPr/>
        </p:nvSpPr>
        <p:spPr bwMode="auto">
          <a:xfrm>
            <a:off x="5181600" y="1600200"/>
            <a:ext cx="0" cy="3581400"/>
          </a:xfrm>
          <a:prstGeom prst="line">
            <a:avLst/>
          </a:prstGeom>
          <a:noFill/>
          <a:ln w="12700">
            <a:solidFill>
              <a:schemeClr val="tx1"/>
            </a:solidFill>
            <a:prstDash val="dash"/>
            <a:round/>
            <a:headEnd/>
            <a:tailEnd/>
          </a:ln>
        </p:spPr>
        <p:txBody>
          <a:bodyPr/>
          <a:lstStyle/>
          <a:p>
            <a:endParaRPr lang="en-US"/>
          </a:p>
        </p:txBody>
      </p:sp>
      <p:sp>
        <p:nvSpPr>
          <p:cNvPr id="15" name="Line 22"/>
          <p:cNvSpPr>
            <a:spLocks noChangeShapeType="1"/>
          </p:cNvSpPr>
          <p:nvPr/>
        </p:nvSpPr>
        <p:spPr bwMode="auto">
          <a:xfrm>
            <a:off x="6096000" y="1600200"/>
            <a:ext cx="0" cy="3581400"/>
          </a:xfrm>
          <a:prstGeom prst="line">
            <a:avLst/>
          </a:prstGeom>
          <a:noFill/>
          <a:ln w="12700">
            <a:solidFill>
              <a:schemeClr val="tx1"/>
            </a:solidFill>
            <a:prstDash val="dash"/>
            <a:round/>
            <a:headEnd/>
            <a:tailEnd/>
          </a:ln>
        </p:spPr>
        <p:txBody>
          <a:bodyPr/>
          <a:lstStyle/>
          <a:p>
            <a:endParaRPr lang="en-US"/>
          </a:p>
        </p:txBody>
      </p:sp>
      <p:sp>
        <p:nvSpPr>
          <p:cNvPr id="16" name="Line 23"/>
          <p:cNvSpPr>
            <a:spLocks noChangeShapeType="1"/>
          </p:cNvSpPr>
          <p:nvPr/>
        </p:nvSpPr>
        <p:spPr bwMode="auto">
          <a:xfrm>
            <a:off x="7086600" y="1600200"/>
            <a:ext cx="0" cy="3581400"/>
          </a:xfrm>
          <a:prstGeom prst="line">
            <a:avLst/>
          </a:prstGeom>
          <a:noFill/>
          <a:ln w="12700">
            <a:solidFill>
              <a:schemeClr val="tx1"/>
            </a:solidFill>
            <a:prstDash val="dash"/>
            <a:round/>
            <a:headEnd/>
            <a:tailEnd/>
          </a:ln>
        </p:spPr>
        <p:txBody>
          <a:bodyPr/>
          <a:lstStyle/>
          <a:p>
            <a:endParaRPr lang="en-US"/>
          </a:p>
        </p:txBody>
      </p:sp>
      <p:sp>
        <p:nvSpPr>
          <p:cNvPr id="17" name="Line 24"/>
          <p:cNvSpPr>
            <a:spLocks noChangeShapeType="1"/>
          </p:cNvSpPr>
          <p:nvPr/>
        </p:nvSpPr>
        <p:spPr bwMode="auto">
          <a:xfrm>
            <a:off x="8077200" y="1600200"/>
            <a:ext cx="0" cy="3581400"/>
          </a:xfrm>
          <a:prstGeom prst="line">
            <a:avLst/>
          </a:prstGeom>
          <a:noFill/>
          <a:ln w="12700">
            <a:solidFill>
              <a:schemeClr val="tx1"/>
            </a:solidFill>
            <a:prstDash val="dash"/>
            <a:round/>
            <a:headEnd/>
            <a:tailEnd/>
          </a:ln>
        </p:spPr>
        <p:txBody>
          <a:bodyPr/>
          <a:lstStyle/>
          <a:p>
            <a:endParaRPr lang="en-US"/>
          </a:p>
        </p:txBody>
      </p:sp>
      <p:sp>
        <p:nvSpPr>
          <p:cNvPr id="18" name="Text Box 25"/>
          <p:cNvSpPr txBox="1">
            <a:spLocks/>
          </p:cNvSpPr>
          <p:nvPr/>
        </p:nvSpPr>
        <p:spPr bwMode="auto">
          <a:xfrm>
            <a:off x="2514600" y="4876800"/>
            <a:ext cx="762000" cy="276999"/>
          </a:xfrm>
          <a:prstGeom prst="rect">
            <a:avLst/>
          </a:prstGeom>
          <a:noFill/>
          <a:ln w="25400">
            <a:noFill/>
            <a:miter lim="800000"/>
            <a:headEnd/>
            <a:tailEnd/>
          </a:ln>
        </p:spPr>
        <p:txBody>
          <a:bodyPr>
            <a:spAutoFit/>
          </a:bodyPr>
          <a:lstStyle/>
          <a:p>
            <a:pPr>
              <a:spcBef>
                <a:spcPct val="50000"/>
              </a:spcBef>
            </a:pPr>
            <a:r>
              <a:rPr lang="en-US" sz="1200" dirty="0" smtClean="0"/>
              <a:t>Sprint</a:t>
            </a:r>
            <a:r>
              <a:rPr lang="uk-UA" sz="1200" dirty="0" smtClean="0"/>
              <a:t> </a:t>
            </a:r>
            <a:r>
              <a:rPr lang="en-US" sz="1200" dirty="0" smtClean="0"/>
              <a:t>1</a:t>
            </a:r>
            <a:endParaRPr lang="uk-UA" sz="1200" dirty="0"/>
          </a:p>
        </p:txBody>
      </p:sp>
      <p:sp>
        <p:nvSpPr>
          <p:cNvPr id="19" name="Text Box 26"/>
          <p:cNvSpPr txBox="1">
            <a:spLocks/>
          </p:cNvSpPr>
          <p:nvPr/>
        </p:nvSpPr>
        <p:spPr bwMode="auto">
          <a:xfrm>
            <a:off x="3429000" y="4876800"/>
            <a:ext cx="762000" cy="274638"/>
          </a:xfrm>
          <a:prstGeom prst="rect">
            <a:avLst/>
          </a:prstGeom>
          <a:noFill/>
          <a:ln w="25400">
            <a:noFill/>
            <a:miter lim="800000"/>
            <a:headEnd/>
            <a:tailEnd/>
          </a:ln>
        </p:spPr>
        <p:txBody>
          <a:bodyPr>
            <a:spAutoFit/>
          </a:bodyPr>
          <a:lstStyle/>
          <a:p>
            <a:pPr>
              <a:spcBef>
                <a:spcPct val="50000"/>
              </a:spcBef>
            </a:pPr>
            <a:r>
              <a:rPr lang="en-US" sz="1200" dirty="0" smtClean="0"/>
              <a:t>Sprint 2 </a:t>
            </a:r>
            <a:endParaRPr lang="uk-UA" sz="1200" dirty="0"/>
          </a:p>
        </p:txBody>
      </p:sp>
      <p:sp>
        <p:nvSpPr>
          <p:cNvPr id="20" name="Text Box 27"/>
          <p:cNvSpPr txBox="1">
            <a:spLocks/>
          </p:cNvSpPr>
          <p:nvPr/>
        </p:nvSpPr>
        <p:spPr bwMode="auto">
          <a:xfrm>
            <a:off x="4343400" y="4876800"/>
            <a:ext cx="762000" cy="276999"/>
          </a:xfrm>
          <a:prstGeom prst="rect">
            <a:avLst/>
          </a:prstGeom>
          <a:noFill/>
          <a:ln w="25400">
            <a:noFill/>
            <a:miter lim="800000"/>
            <a:headEnd/>
            <a:tailEnd/>
          </a:ln>
        </p:spPr>
        <p:txBody>
          <a:bodyPr>
            <a:spAutoFit/>
          </a:bodyPr>
          <a:lstStyle/>
          <a:p>
            <a:pPr>
              <a:spcBef>
                <a:spcPct val="50000"/>
              </a:spcBef>
            </a:pPr>
            <a:r>
              <a:rPr lang="en-US" sz="1200" dirty="0" smtClean="0"/>
              <a:t>Sprint 3</a:t>
            </a:r>
            <a:endParaRPr lang="uk-UA" sz="1200" dirty="0"/>
          </a:p>
        </p:txBody>
      </p:sp>
      <p:sp>
        <p:nvSpPr>
          <p:cNvPr id="21" name="Text Box 28"/>
          <p:cNvSpPr txBox="1">
            <a:spLocks/>
          </p:cNvSpPr>
          <p:nvPr/>
        </p:nvSpPr>
        <p:spPr bwMode="auto">
          <a:xfrm>
            <a:off x="5257800" y="4876800"/>
            <a:ext cx="762000" cy="274638"/>
          </a:xfrm>
          <a:prstGeom prst="rect">
            <a:avLst/>
          </a:prstGeom>
          <a:noFill/>
          <a:ln w="25400">
            <a:noFill/>
            <a:miter lim="800000"/>
            <a:headEnd/>
            <a:tailEnd/>
          </a:ln>
        </p:spPr>
        <p:txBody>
          <a:bodyPr>
            <a:spAutoFit/>
          </a:bodyPr>
          <a:lstStyle/>
          <a:p>
            <a:pPr>
              <a:spcBef>
                <a:spcPct val="50000"/>
              </a:spcBef>
            </a:pPr>
            <a:r>
              <a:rPr lang="en-US" sz="1200" dirty="0" smtClean="0"/>
              <a:t>Sprint 4</a:t>
            </a:r>
            <a:endParaRPr lang="uk-UA" sz="1200" dirty="0"/>
          </a:p>
        </p:txBody>
      </p:sp>
      <p:sp>
        <p:nvSpPr>
          <p:cNvPr id="22" name="Text Box 29"/>
          <p:cNvSpPr txBox="1">
            <a:spLocks/>
          </p:cNvSpPr>
          <p:nvPr/>
        </p:nvSpPr>
        <p:spPr bwMode="auto">
          <a:xfrm>
            <a:off x="6248400" y="4876800"/>
            <a:ext cx="762000" cy="274638"/>
          </a:xfrm>
          <a:prstGeom prst="rect">
            <a:avLst/>
          </a:prstGeom>
          <a:noFill/>
          <a:ln w="25400">
            <a:noFill/>
            <a:miter lim="800000"/>
            <a:headEnd/>
            <a:tailEnd/>
          </a:ln>
        </p:spPr>
        <p:txBody>
          <a:bodyPr>
            <a:spAutoFit/>
          </a:bodyPr>
          <a:lstStyle/>
          <a:p>
            <a:pPr>
              <a:spcBef>
                <a:spcPct val="50000"/>
              </a:spcBef>
            </a:pPr>
            <a:r>
              <a:rPr lang="en-US" sz="1200" dirty="0" smtClean="0"/>
              <a:t>Sprint 5</a:t>
            </a:r>
            <a:endParaRPr lang="uk-UA" sz="1200" dirty="0"/>
          </a:p>
        </p:txBody>
      </p:sp>
      <p:sp>
        <p:nvSpPr>
          <p:cNvPr id="23" name="Text Box 30"/>
          <p:cNvSpPr txBox="1">
            <a:spLocks/>
          </p:cNvSpPr>
          <p:nvPr/>
        </p:nvSpPr>
        <p:spPr bwMode="auto">
          <a:xfrm>
            <a:off x="7239000" y="4876800"/>
            <a:ext cx="762000" cy="276999"/>
          </a:xfrm>
          <a:prstGeom prst="rect">
            <a:avLst/>
          </a:prstGeom>
          <a:noFill/>
          <a:ln w="25400">
            <a:noFill/>
            <a:miter lim="800000"/>
            <a:headEnd/>
            <a:tailEnd/>
          </a:ln>
        </p:spPr>
        <p:txBody>
          <a:bodyPr>
            <a:spAutoFit/>
          </a:bodyPr>
          <a:lstStyle/>
          <a:p>
            <a:pPr>
              <a:spcBef>
                <a:spcPct val="50000"/>
              </a:spcBef>
            </a:pPr>
            <a:r>
              <a:rPr lang="en-US" sz="1200" dirty="0" smtClean="0"/>
              <a:t>Sprint …</a:t>
            </a:r>
            <a:endParaRPr lang="uk-UA" sz="1200" dirty="0"/>
          </a:p>
        </p:txBody>
      </p:sp>
      <p:cxnSp>
        <p:nvCxnSpPr>
          <p:cNvPr id="24" name="Straight Connector 23"/>
          <p:cNvCxnSpPr/>
          <p:nvPr/>
        </p:nvCxnSpPr>
        <p:spPr>
          <a:xfrm>
            <a:off x="2895600" y="4267200"/>
            <a:ext cx="4572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657600" y="4267200"/>
            <a:ext cx="6096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95800" y="4267200"/>
            <a:ext cx="6858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334000" y="4267200"/>
            <a:ext cx="762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96000" y="4267200"/>
            <a:ext cx="9906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086600" y="4267200"/>
            <a:ext cx="9906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4384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528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672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816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0960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866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438400" y="2667000"/>
            <a:ext cx="914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352800" y="2667000"/>
            <a:ext cx="914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267200" y="2667000"/>
            <a:ext cx="762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181600" y="2667000"/>
            <a:ext cx="533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96000" y="2667000"/>
            <a:ext cx="533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086600" y="26670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667000" y="3505200"/>
            <a:ext cx="6858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05200" y="3505200"/>
            <a:ext cx="762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267200" y="3505200"/>
            <a:ext cx="914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181600" y="3505200"/>
            <a:ext cx="914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096000" y="3505200"/>
            <a:ext cx="8382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086600" y="3505200"/>
            <a:ext cx="6858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294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12</a:t>
            </a:fld>
            <a:endParaRPr lang="uk-UA"/>
          </a:p>
        </p:txBody>
      </p:sp>
      <p:sp>
        <p:nvSpPr>
          <p:cNvPr id="4" name="Title 3"/>
          <p:cNvSpPr>
            <a:spLocks noGrp="1"/>
          </p:cNvSpPr>
          <p:nvPr>
            <p:ph type="title"/>
          </p:nvPr>
        </p:nvSpPr>
        <p:spPr/>
        <p:txBody>
          <a:bodyPr/>
          <a:lstStyle/>
          <a:p>
            <a:r>
              <a:rPr lang="en-US" dirty="0" smtClean="0"/>
              <a:t>SCRUM intro</a:t>
            </a:r>
            <a:endParaRPr lang="uk-UA" dirty="0"/>
          </a:p>
        </p:txBody>
      </p:sp>
      <p:sp>
        <p:nvSpPr>
          <p:cNvPr id="5" name="Freeform 4"/>
          <p:cNvSpPr/>
          <p:nvPr/>
        </p:nvSpPr>
        <p:spPr>
          <a:xfrm>
            <a:off x="1600200" y="4306389"/>
            <a:ext cx="5867400" cy="1561011"/>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668" h="1789611">
                <a:moveTo>
                  <a:pt x="0" y="1789611"/>
                </a:moveTo>
                <a:cubicBezTo>
                  <a:pt x="733697" y="894805"/>
                  <a:pt x="1467394" y="0"/>
                  <a:pt x="2495005" y="0"/>
                </a:cubicBezTo>
                <a:cubicBezTo>
                  <a:pt x="3522616" y="0"/>
                  <a:pt x="6165668" y="1789611"/>
                  <a:pt x="6165668" y="1789611"/>
                </a:cubicBezTo>
                <a:lnTo>
                  <a:pt x="6165668" y="1789611"/>
                </a:lnTo>
                <a:lnTo>
                  <a:pt x="6165668" y="1789611"/>
                </a:lnTo>
              </a:path>
            </a:pathLst>
          </a:cu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5"/>
          <p:cNvSpPr/>
          <p:nvPr/>
        </p:nvSpPr>
        <p:spPr>
          <a:xfrm>
            <a:off x="1219200" y="4839789"/>
            <a:ext cx="5715000" cy="1027611"/>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668" h="1789611">
                <a:moveTo>
                  <a:pt x="0" y="1789611"/>
                </a:moveTo>
                <a:cubicBezTo>
                  <a:pt x="733697" y="894805"/>
                  <a:pt x="1467394" y="0"/>
                  <a:pt x="2495005" y="0"/>
                </a:cubicBezTo>
                <a:cubicBezTo>
                  <a:pt x="3522616" y="0"/>
                  <a:pt x="6165668" y="1789611"/>
                  <a:pt x="6165668" y="1789611"/>
                </a:cubicBezTo>
                <a:lnTo>
                  <a:pt x="6165668" y="1789611"/>
                </a:lnTo>
                <a:lnTo>
                  <a:pt x="6165668" y="1789611"/>
                </a:lnTo>
              </a:path>
            </a:pathLst>
          </a:cu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1447800" y="4568009"/>
            <a:ext cx="5791200" cy="1338580"/>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 name="connsiteX0" fmla="*/ 0 w 6241868"/>
              <a:gd name="connsiteY0" fmla="*/ 1752437 h 1797046"/>
              <a:gd name="connsiteX1" fmla="*/ 2571205 w 6241868"/>
              <a:gd name="connsiteY1" fmla="*/ 7435 h 1797046"/>
              <a:gd name="connsiteX2" fmla="*/ 6241868 w 6241868"/>
              <a:gd name="connsiteY2" fmla="*/ 1797046 h 1797046"/>
              <a:gd name="connsiteX3" fmla="*/ 6241868 w 6241868"/>
              <a:gd name="connsiteY3" fmla="*/ 1797046 h 1797046"/>
              <a:gd name="connsiteX4" fmla="*/ 6241868 w 6241868"/>
              <a:gd name="connsiteY4" fmla="*/ 1797046 h 1797046"/>
              <a:gd name="connsiteX0" fmla="*/ 0 w 6241868"/>
              <a:gd name="connsiteY0" fmla="*/ 1752437 h 1797046"/>
              <a:gd name="connsiteX1" fmla="*/ 2571205 w 6241868"/>
              <a:gd name="connsiteY1" fmla="*/ 7435 h 1797046"/>
              <a:gd name="connsiteX2" fmla="*/ 6241868 w 6241868"/>
              <a:gd name="connsiteY2" fmla="*/ 1797046 h 1797046"/>
              <a:gd name="connsiteX3" fmla="*/ 6241868 w 6241868"/>
              <a:gd name="connsiteY3" fmla="*/ 1797046 h 1797046"/>
              <a:gd name="connsiteX4" fmla="*/ 6241868 w 6241868"/>
              <a:gd name="connsiteY4" fmla="*/ 1797046 h 1797046"/>
              <a:gd name="connsiteX0" fmla="*/ 0 w 6241868"/>
              <a:gd name="connsiteY0" fmla="*/ 1568753 h 1613362"/>
              <a:gd name="connsiteX1" fmla="*/ 2362200 w 6241868"/>
              <a:gd name="connsiteY1" fmla="*/ 7436 h 1613362"/>
              <a:gd name="connsiteX2" fmla="*/ 6241868 w 6241868"/>
              <a:gd name="connsiteY2" fmla="*/ 1613362 h 1613362"/>
              <a:gd name="connsiteX3" fmla="*/ 6241868 w 6241868"/>
              <a:gd name="connsiteY3" fmla="*/ 1613362 h 1613362"/>
              <a:gd name="connsiteX4" fmla="*/ 6241868 w 6241868"/>
              <a:gd name="connsiteY4" fmla="*/ 1613362 h 1613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1868" h="1613362">
                <a:moveTo>
                  <a:pt x="0" y="1568753"/>
                </a:moveTo>
                <a:cubicBezTo>
                  <a:pt x="537754" y="542745"/>
                  <a:pt x="1321889" y="1"/>
                  <a:pt x="2362200" y="7436"/>
                </a:cubicBezTo>
                <a:cubicBezTo>
                  <a:pt x="3402511" y="14871"/>
                  <a:pt x="5595257" y="1345708"/>
                  <a:pt x="6241868" y="1613362"/>
                </a:cubicBezTo>
                <a:lnTo>
                  <a:pt x="6241868" y="1613362"/>
                </a:lnTo>
                <a:lnTo>
                  <a:pt x="6241868" y="1613362"/>
                </a:lnTo>
              </a:path>
            </a:pathLst>
          </a:cu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Freeform 7"/>
          <p:cNvSpPr/>
          <p:nvPr/>
        </p:nvSpPr>
        <p:spPr>
          <a:xfrm>
            <a:off x="1752600" y="3925389"/>
            <a:ext cx="6019800" cy="2018211"/>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668" h="1789611">
                <a:moveTo>
                  <a:pt x="0" y="1789611"/>
                </a:moveTo>
                <a:cubicBezTo>
                  <a:pt x="733697" y="894805"/>
                  <a:pt x="1467394" y="0"/>
                  <a:pt x="2495005" y="0"/>
                </a:cubicBezTo>
                <a:cubicBezTo>
                  <a:pt x="3522616" y="0"/>
                  <a:pt x="6165668" y="1789611"/>
                  <a:pt x="6165668" y="1789611"/>
                </a:cubicBezTo>
                <a:lnTo>
                  <a:pt x="6165668" y="1789611"/>
                </a:lnTo>
                <a:lnTo>
                  <a:pt x="6165668" y="1789611"/>
                </a:lnTo>
              </a:path>
            </a:pathLst>
          </a:custGeom>
          <a:ln w="762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p:cNvCxnSpPr/>
          <p:nvPr/>
        </p:nvCxnSpPr>
        <p:spPr>
          <a:xfrm>
            <a:off x="1219200" y="5906589"/>
            <a:ext cx="6781800" cy="0"/>
          </a:xfrm>
          <a:prstGeom prst="line">
            <a:avLst/>
          </a:prstGeom>
          <a:ln w="50800" cap="fla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3400" y="2209800"/>
            <a:ext cx="7696200" cy="0"/>
          </a:xfrm>
          <a:prstGeom prst="line">
            <a:avLst/>
          </a:prstGeom>
          <a:ln w="50800" cap="flat"/>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09600" y="1447800"/>
            <a:ext cx="1645920" cy="609600"/>
          </a:xfrm>
          <a:prstGeom prst="round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Requirements</a:t>
            </a:r>
            <a:endParaRPr lang="en-US" dirty="0"/>
          </a:p>
        </p:txBody>
      </p:sp>
      <p:sp>
        <p:nvSpPr>
          <p:cNvPr id="12" name="Rounded Rectangle 11"/>
          <p:cNvSpPr/>
          <p:nvPr/>
        </p:nvSpPr>
        <p:spPr>
          <a:xfrm>
            <a:off x="2514600" y="1447800"/>
            <a:ext cx="1645920" cy="609600"/>
          </a:xfrm>
          <a:prstGeom prst="roundRect">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Design</a:t>
            </a:r>
            <a:endParaRPr lang="en-US" dirty="0"/>
          </a:p>
        </p:txBody>
      </p:sp>
      <p:sp>
        <p:nvSpPr>
          <p:cNvPr id="13" name="Rounded Rectangle 12"/>
          <p:cNvSpPr/>
          <p:nvPr/>
        </p:nvSpPr>
        <p:spPr>
          <a:xfrm>
            <a:off x="4419600" y="1447800"/>
            <a:ext cx="1645920" cy="60960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Code</a:t>
            </a:r>
            <a:endParaRPr lang="en-US" dirty="0"/>
          </a:p>
        </p:txBody>
      </p:sp>
      <p:sp>
        <p:nvSpPr>
          <p:cNvPr id="14" name="Rounded Rectangle 13"/>
          <p:cNvSpPr/>
          <p:nvPr/>
        </p:nvSpPr>
        <p:spPr>
          <a:xfrm>
            <a:off x="6324600" y="1447800"/>
            <a:ext cx="1645920" cy="609600"/>
          </a:xfrm>
          <a:prstGeom prst="roundRect">
            <a:avLst/>
          </a:prstGeom>
          <a:solidFill>
            <a:schemeClr val="accent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a:t>
            </a:r>
            <a:endParaRPr lang="en-US" dirty="0"/>
          </a:p>
        </p:txBody>
      </p:sp>
      <p:sp>
        <p:nvSpPr>
          <p:cNvPr id="15" name="Flowchart: Alternate Process 14"/>
          <p:cNvSpPr/>
          <p:nvPr/>
        </p:nvSpPr>
        <p:spPr>
          <a:xfrm>
            <a:off x="914400" y="2362200"/>
            <a:ext cx="3352800" cy="914399"/>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Verdana" pitchFamily="34" charset="0"/>
                <a:ea typeface="Verdana" pitchFamily="34" charset="0"/>
                <a:cs typeface="Verdana" pitchFamily="34" charset="0"/>
              </a:rPr>
              <a:t>Rather than doing all of one thing at a time…</a:t>
            </a:r>
            <a:endParaRPr lang="en-US" dirty="0">
              <a:solidFill>
                <a:schemeClr val="tx1"/>
              </a:solidFill>
            </a:endParaRPr>
          </a:p>
        </p:txBody>
      </p:sp>
      <p:sp>
        <p:nvSpPr>
          <p:cNvPr id="16" name="Flowchart: Alternate Process 15"/>
          <p:cNvSpPr/>
          <p:nvPr/>
        </p:nvSpPr>
        <p:spPr>
          <a:xfrm>
            <a:off x="4114800" y="2819400"/>
            <a:ext cx="3810000" cy="9144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Verdana" pitchFamily="34" charset="0"/>
                <a:ea typeface="Verdana" pitchFamily="34" charset="0"/>
                <a:cs typeface="Verdana" pitchFamily="34" charset="0"/>
              </a:rPr>
              <a:t>...Scrum teams do a little of everything all the time</a:t>
            </a:r>
            <a:endParaRPr lang="en-US"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73294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SCRUM Framework</a:t>
            </a:r>
            <a:endParaRPr lang="en-US" dirty="0">
              <a:solidFill>
                <a:schemeClr val="bg1"/>
              </a:solidFill>
            </a:endParaRPr>
          </a:p>
        </p:txBody>
      </p:sp>
    </p:spTree>
    <p:extLst>
      <p:ext uri="{BB962C8B-B14F-4D97-AF65-F5344CB8AC3E}">
        <p14:creationId xmlns:p14="http://schemas.microsoft.com/office/powerpoint/2010/main" val="24153052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14</a:t>
            </a:fld>
            <a:endParaRPr lang="uk-UA"/>
          </a:p>
        </p:txBody>
      </p:sp>
      <p:sp>
        <p:nvSpPr>
          <p:cNvPr id="4" name="Title 3"/>
          <p:cNvSpPr>
            <a:spLocks noGrp="1"/>
          </p:cNvSpPr>
          <p:nvPr>
            <p:ph type="title"/>
          </p:nvPr>
        </p:nvSpPr>
        <p:spPr/>
        <p:txBody>
          <a:bodyPr/>
          <a:lstStyle/>
          <a:p>
            <a:r>
              <a:rPr lang="en-US" dirty="0" smtClean="0"/>
              <a:t>SCRUM Framework</a:t>
            </a:r>
            <a:endParaRPr lang="uk-UA" dirty="0"/>
          </a:p>
        </p:txBody>
      </p:sp>
      <p:grpSp>
        <p:nvGrpSpPr>
          <p:cNvPr id="5" name="Group 4"/>
          <p:cNvGrpSpPr/>
          <p:nvPr/>
        </p:nvGrpSpPr>
        <p:grpSpPr>
          <a:xfrm>
            <a:off x="76200" y="1219200"/>
            <a:ext cx="3581400" cy="2209800"/>
            <a:chOff x="381000" y="1371600"/>
            <a:chExt cx="3581400" cy="2209800"/>
          </a:xfrm>
          <a:scene3d>
            <a:camera prst="orthographicFront">
              <a:rot lat="0" lon="0" rev="0"/>
            </a:camera>
            <a:lightRig rig="balanced" dir="t">
              <a:rot lat="0" lon="0" rev="8700000"/>
            </a:lightRig>
          </a:scene3d>
        </p:grpSpPr>
        <p:sp>
          <p:nvSpPr>
            <p:cNvPr id="6" name="Rounded Rectangle 5"/>
            <p:cNvSpPr/>
            <p:nvPr/>
          </p:nvSpPr>
          <p:spPr>
            <a:xfrm>
              <a:off x="381000" y="13716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609600" y="14594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sp>
          <p:nvSpPr>
            <p:cNvPr id="7" name="Rounded Rectangle 6"/>
            <p:cNvSpPr/>
            <p:nvPr/>
          </p:nvSpPr>
          <p:spPr>
            <a:xfrm>
              <a:off x="381000" y="19050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grpSp>
      <p:grpSp>
        <p:nvGrpSpPr>
          <p:cNvPr id="9" name="Group 8"/>
          <p:cNvGrpSpPr/>
          <p:nvPr/>
        </p:nvGrpSpPr>
        <p:grpSpPr>
          <a:xfrm>
            <a:off x="2362200" y="2286000"/>
            <a:ext cx="3886200" cy="2743200"/>
            <a:chOff x="3048000" y="2667000"/>
            <a:chExt cx="3886200" cy="2743200"/>
          </a:xfrm>
          <a:scene3d>
            <a:camera prst="orthographicFront">
              <a:rot lat="0" lon="0" rev="0"/>
            </a:camera>
            <a:lightRig rig="balanced" dir="t">
              <a:rot lat="0" lon="0" rev="8700000"/>
            </a:lightRig>
          </a:scene3d>
        </p:grpSpPr>
        <p:sp>
          <p:nvSpPr>
            <p:cNvPr id="10" name="Rounded Rectangle 9"/>
            <p:cNvSpPr/>
            <p:nvPr/>
          </p:nvSpPr>
          <p:spPr>
            <a:xfrm>
              <a:off x="3048000" y="2667000"/>
              <a:ext cx="38862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3048000" y="3200400"/>
              <a:ext cx="3886200" cy="22098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12" name="TextBox 11"/>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5486400" y="3886200"/>
            <a:ext cx="3581400" cy="2209800"/>
            <a:chOff x="533400" y="4495800"/>
            <a:chExt cx="3581400" cy="2209800"/>
          </a:xfrm>
          <a:scene3d>
            <a:camera prst="orthographicFront">
              <a:rot lat="0" lon="0" rev="0"/>
            </a:camera>
            <a:lightRig rig="balanced" dir="t">
              <a:rot lat="0" lon="0" rev="8700000"/>
            </a:lightRig>
          </a:scene3d>
        </p:grpSpPr>
        <p:sp>
          <p:nvSpPr>
            <p:cNvPr id="14" name="Rounded Rectangle 13"/>
            <p:cNvSpPr/>
            <p:nvPr/>
          </p:nvSpPr>
          <p:spPr>
            <a:xfrm>
              <a:off x="533400" y="44958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533400" y="50292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16" name="TextBox 15"/>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4092209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15</a:t>
            </a:fld>
            <a:endParaRPr lang="uk-UA"/>
          </a:p>
        </p:txBody>
      </p:sp>
      <p:sp>
        <p:nvSpPr>
          <p:cNvPr id="4" name="Title 3"/>
          <p:cNvSpPr>
            <a:spLocks noGrp="1"/>
          </p:cNvSpPr>
          <p:nvPr>
            <p:ph type="title"/>
          </p:nvPr>
        </p:nvSpPr>
        <p:spPr/>
        <p:txBody>
          <a:bodyPr/>
          <a:lstStyle/>
          <a:p>
            <a:r>
              <a:rPr lang="en-US" dirty="0" smtClean="0"/>
              <a:t>SCRUM Framework: Roles</a:t>
            </a:r>
            <a:endParaRPr lang="uk-UA" dirty="0"/>
          </a:p>
        </p:txBody>
      </p:sp>
      <p:grpSp>
        <p:nvGrpSpPr>
          <p:cNvPr id="5" name="Group 4"/>
          <p:cNvGrpSpPr/>
          <p:nvPr/>
        </p:nvGrpSpPr>
        <p:grpSpPr>
          <a:xfrm>
            <a:off x="2362200" y="2362200"/>
            <a:ext cx="3886200" cy="2743200"/>
            <a:chOff x="3048000" y="2667000"/>
            <a:chExt cx="3886200" cy="2743200"/>
          </a:xfrm>
          <a:scene3d>
            <a:camera prst="orthographicFront">
              <a:rot lat="0" lon="0" rev="0"/>
            </a:camera>
            <a:lightRig rig="balanced" dir="t">
              <a:rot lat="0" lon="0" rev="8700000"/>
            </a:lightRig>
          </a:scene3d>
        </p:grpSpPr>
        <p:sp>
          <p:nvSpPr>
            <p:cNvPr id="6" name="Rounded Rectangle 5"/>
            <p:cNvSpPr/>
            <p:nvPr/>
          </p:nvSpPr>
          <p:spPr>
            <a:xfrm>
              <a:off x="3048000" y="2667000"/>
              <a:ext cx="3886200" cy="1676400"/>
            </a:xfrm>
            <a:prstGeom prst="roundRect">
              <a:avLst/>
            </a:prstGeom>
            <a:solidFill>
              <a:srgbClr val="ADADAD"/>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048000" y="3200400"/>
              <a:ext cx="3886200" cy="22098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8" name="TextBox 7"/>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grpSp>
        <p:nvGrpSpPr>
          <p:cNvPr id="9" name="Group 8"/>
          <p:cNvGrpSpPr/>
          <p:nvPr/>
        </p:nvGrpSpPr>
        <p:grpSpPr>
          <a:xfrm>
            <a:off x="5486400" y="3962400"/>
            <a:ext cx="3581400" cy="2209800"/>
            <a:chOff x="533400" y="4495800"/>
            <a:chExt cx="3581400" cy="2209800"/>
          </a:xfrm>
          <a:scene3d>
            <a:camera prst="orthographicFront">
              <a:rot lat="0" lon="0" rev="0"/>
            </a:camera>
            <a:lightRig rig="balanced" dir="t">
              <a:rot lat="0" lon="0" rev="8700000"/>
            </a:lightRig>
          </a:scene3d>
        </p:grpSpPr>
        <p:sp>
          <p:nvSpPr>
            <p:cNvPr id="10" name="Rounded Rectangle 9"/>
            <p:cNvSpPr/>
            <p:nvPr/>
          </p:nvSpPr>
          <p:spPr>
            <a:xfrm>
              <a:off x="533400" y="4495800"/>
              <a:ext cx="3581400" cy="1676400"/>
            </a:xfrm>
            <a:prstGeom prst="roundRect">
              <a:avLst/>
            </a:prstGeom>
            <a:solidFill>
              <a:schemeClr val="bg1">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533400" y="50292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12" name="TextBox 11"/>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76200" y="1295400"/>
            <a:ext cx="3581400" cy="2209800"/>
            <a:chOff x="76200" y="1295400"/>
            <a:chExt cx="3581400" cy="2209800"/>
          </a:xfrm>
          <a:scene3d>
            <a:camera prst="orthographicFront">
              <a:rot lat="0" lon="0" rev="0"/>
            </a:camera>
            <a:lightRig rig="balanced" dir="t">
              <a:rot lat="0" lon="0" rev="8700000"/>
            </a:lightRig>
          </a:scene3d>
        </p:grpSpPr>
        <p:sp>
          <p:nvSpPr>
            <p:cNvPr id="14" name="Rounded Rectangle 13"/>
            <p:cNvSpPr/>
            <p:nvPr/>
          </p:nvSpPr>
          <p:spPr>
            <a:xfrm>
              <a:off x="76200" y="12954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76200" y="18288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sp>
          <p:nvSpPr>
            <p:cNvPr id="16" name="TextBox 15"/>
            <p:cNvSpPr txBox="1"/>
            <p:nvPr/>
          </p:nvSpPr>
          <p:spPr>
            <a:xfrm>
              <a:off x="304800" y="13832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2112262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16</a:t>
            </a:fld>
            <a:endParaRPr lang="uk-UA"/>
          </a:p>
        </p:txBody>
      </p:sp>
      <p:sp>
        <p:nvSpPr>
          <p:cNvPr id="4" name="Title 3"/>
          <p:cNvSpPr>
            <a:spLocks noGrp="1"/>
          </p:cNvSpPr>
          <p:nvPr>
            <p:ph type="title"/>
          </p:nvPr>
        </p:nvSpPr>
        <p:spPr/>
        <p:txBody>
          <a:bodyPr/>
          <a:lstStyle/>
          <a:p>
            <a:r>
              <a:rPr lang="en-US" dirty="0" smtClean="0"/>
              <a:t>Product Owner</a:t>
            </a:r>
            <a:endParaRPr lang="uk-UA"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05000"/>
            <a:ext cx="2228850" cy="29051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2971800" y="1395948"/>
            <a:ext cx="5943600" cy="3785652"/>
          </a:xfrm>
          <a:prstGeom prst="rect">
            <a:avLst/>
          </a:prstGeom>
        </p:spPr>
        <p:txBody>
          <a:bodyPr wrap="square">
            <a:spAutoFit/>
          </a:bodyPr>
          <a:lstStyle/>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Defines the features of the product</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Decides on release date and content</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Responsible for the profitability of the product (ROI)</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Prioritizes features according to market value </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Adjusts features and priority every iteration, as needed  </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Accepts or reject work results</a:t>
            </a:r>
          </a:p>
        </p:txBody>
      </p:sp>
    </p:spTree>
    <p:extLst>
      <p:ext uri="{BB962C8B-B14F-4D97-AF65-F5344CB8AC3E}">
        <p14:creationId xmlns:p14="http://schemas.microsoft.com/office/powerpoint/2010/main" val="21122622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17</a:t>
            </a:fld>
            <a:endParaRPr lang="uk-UA"/>
          </a:p>
        </p:txBody>
      </p:sp>
      <p:sp>
        <p:nvSpPr>
          <p:cNvPr id="4" name="Title 3"/>
          <p:cNvSpPr>
            <a:spLocks noGrp="1"/>
          </p:cNvSpPr>
          <p:nvPr>
            <p:ph type="title"/>
          </p:nvPr>
        </p:nvSpPr>
        <p:spPr/>
        <p:txBody>
          <a:bodyPr/>
          <a:lstStyle/>
          <a:p>
            <a:r>
              <a:rPr lang="en-US" dirty="0" smtClean="0"/>
              <a:t>SCRUM Master</a:t>
            </a:r>
            <a:endParaRPr lang="uk-UA"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85950"/>
            <a:ext cx="3086100" cy="3086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3048000" y="825812"/>
            <a:ext cx="6118860" cy="5574988"/>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Teaching the organization how to use </a:t>
            </a:r>
            <a:r>
              <a:rPr lang="en-US" sz="2000" dirty="0" smtClean="0">
                <a:latin typeface="Segoe UI" panose="020B0502040204020203" pitchFamily="34" charset="0"/>
                <a:ea typeface="Segoe UI" panose="020B0502040204020203" pitchFamily="34" charset="0"/>
                <a:cs typeface="Segoe UI" panose="020B0502040204020203" pitchFamily="34" charset="0"/>
              </a:rPr>
              <a:t>Scrum;</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Removing the barriers between the team and the </a:t>
            </a:r>
            <a:r>
              <a:rPr lang="en-US" sz="2000" dirty="0" smtClean="0">
                <a:latin typeface="Segoe UI" panose="020B0502040204020203" pitchFamily="34" charset="0"/>
                <a:ea typeface="Segoe UI" panose="020B0502040204020203" pitchFamily="34" charset="0"/>
                <a:cs typeface="Segoe UI" panose="020B0502040204020203" pitchFamily="34" charset="0"/>
              </a:rPr>
              <a:t>customer;</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Teaching the customer how to maximize ROI and meet their </a:t>
            </a:r>
            <a:r>
              <a:rPr lang="en-US" sz="2000" dirty="0" smtClean="0">
                <a:latin typeface="Segoe UI" panose="020B0502040204020203" pitchFamily="34" charset="0"/>
                <a:ea typeface="Segoe UI" panose="020B0502040204020203" pitchFamily="34" charset="0"/>
                <a:cs typeface="Segoe UI" panose="020B0502040204020203" pitchFamily="34" charset="0"/>
              </a:rPr>
              <a:t>objectives;</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Improving the lives of the development team by facilitating creativity and </a:t>
            </a:r>
            <a:r>
              <a:rPr lang="en-US" sz="2000" dirty="0" smtClean="0">
                <a:latin typeface="Segoe UI" panose="020B0502040204020203" pitchFamily="34" charset="0"/>
                <a:ea typeface="Segoe UI" panose="020B0502040204020203" pitchFamily="34" charset="0"/>
                <a:cs typeface="Segoe UI" panose="020B0502040204020203" pitchFamily="34" charset="0"/>
              </a:rPr>
              <a:t>empowerment;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Improving the productivity of the development team in any way </a:t>
            </a:r>
            <a:r>
              <a:rPr lang="en-US" sz="2000" dirty="0" smtClean="0">
                <a:latin typeface="Segoe UI" panose="020B0502040204020203" pitchFamily="34" charset="0"/>
                <a:ea typeface="Segoe UI" panose="020B0502040204020203" pitchFamily="34" charset="0"/>
                <a:cs typeface="Segoe UI" panose="020B0502040204020203" pitchFamily="34" charset="0"/>
              </a:rPr>
              <a:t>possible;</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Improving the practices and tools so each increment of functionality is potentially </a:t>
            </a:r>
            <a:r>
              <a:rPr lang="en-US" sz="2000" dirty="0" smtClean="0">
                <a:latin typeface="Segoe UI" panose="020B0502040204020203" pitchFamily="34" charset="0"/>
                <a:ea typeface="Segoe UI" panose="020B0502040204020203" pitchFamily="34" charset="0"/>
                <a:cs typeface="Segoe UI" panose="020B0502040204020203" pitchFamily="34" charset="0"/>
              </a:rPr>
              <a:t>shippable;</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No </a:t>
            </a:r>
            <a:r>
              <a:rPr lang="en-US" sz="2000" dirty="0" smtClean="0">
                <a:latin typeface="Segoe UI" panose="020B0502040204020203" pitchFamily="34" charset="0"/>
                <a:ea typeface="Segoe UI" panose="020B0502040204020203" pitchFamily="34" charset="0"/>
                <a:cs typeface="Segoe UI" panose="020B0502040204020203" pitchFamily="34" charset="0"/>
              </a:rPr>
              <a:t>authority;</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389780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18</a:t>
            </a:fld>
            <a:endParaRPr lang="uk-UA"/>
          </a:p>
        </p:txBody>
      </p:sp>
      <p:sp>
        <p:nvSpPr>
          <p:cNvPr id="4" name="Title 3"/>
          <p:cNvSpPr>
            <a:spLocks noGrp="1"/>
          </p:cNvSpPr>
          <p:nvPr>
            <p:ph type="title"/>
          </p:nvPr>
        </p:nvSpPr>
        <p:spPr/>
        <p:txBody>
          <a:bodyPr/>
          <a:lstStyle/>
          <a:p>
            <a:r>
              <a:rPr lang="en-US" dirty="0" smtClean="0"/>
              <a:t>Team</a:t>
            </a:r>
            <a:endParaRPr lang="uk-UA"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67539"/>
            <a:ext cx="4399048" cy="29229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5029200" y="1295400"/>
            <a:ext cx="3810000" cy="4339650"/>
          </a:xfrm>
          <a:prstGeom prst="rect">
            <a:avLst/>
          </a:prstGeom>
        </p:spPr>
        <p:txBody>
          <a:bodyPr wrap="square">
            <a:spAutoFit/>
          </a:bodyPr>
          <a:lstStyle/>
          <a:p>
            <a:pPr marL="285750" indent="-28575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Typically 7+/-2 people</a:t>
            </a:r>
          </a:p>
          <a:p>
            <a:pPr marL="285750" indent="-285750">
              <a:lnSpc>
                <a:spcPct val="150000"/>
              </a:lnSpc>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Cross-functional</a:t>
            </a:r>
            <a:r>
              <a:rPr lang="en-US" dirty="0" smtClean="0">
                <a:latin typeface="Segoe UI" panose="020B0502040204020203" pitchFamily="34" charset="0"/>
                <a:ea typeface="Segoe UI" panose="020B0502040204020203" pitchFamily="34" charset="0"/>
                <a:cs typeface="Segoe UI" panose="020B0502040204020203" pitchFamily="34" charset="0"/>
              </a:rPr>
              <a:t> </a:t>
            </a:r>
            <a:r>
              <a:rPr lang="en-US" sz="1400" dirty="0" smtClean="0">
                <a:latin typeface="Segoe UI" panose="020B0502040204020203" pitchFamily="34" charset="0"/>
                <a:ea typeface="Segoe UI" panose="020B0502040204020203" pitchFamily="34" charset="0"/>
                <a:cs typeface="Segoe UI" panose="020B0502040204020203" pitchFamily="34" charset="0"/>
              </a:rPr>
              <a:t>(Programmers</a:t>
            </a:r>
            <a:r>
              <a:rPr lang="en-US" sz="1400" dirty="0">
                <a:latin typeface="Segoe UI" panose="020B0502040204020203" pitchFamily="34" charset="0"/>
                <a:ea typeface="Segoe UI" panose="020B0502040204020203" pitchFamily="34" charset="0"/>
                <a:cs typeface="Segoe UI" panose="020B0502040204020203" pitchFamily="34" charset="0"/>
              </a:rPr>
              <a:t>, testers, user experience designers, etc</a:t>
            </a:r>
            <a:r>
              <a:rPr lang="en-US" sz="1400" dirty="0" smtClean="0">
                <a:latin typeface="Segoe UI" panose="020B0502040204020203" pitchFamily="34" charset="0"/>
                <a:ea typeface="Segoe UI" panose="020B0502040204020203" pitchFamily="34" charset="0"/>
                <a:cs typeface="Segoe UI" panose="020B0502040204020203" pitchFamily="34" charset="0"/>
              </a:rPr>
              <a:t>.)</a:t>
            </a:r>
            <a:endParaRPr lang="en-US" sz="14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Members should be </a:t>
            </a:r>
            <a:r>
              <a:rPr lang="en-US" sz="2000" dirty="0" smtClean="0">
                <a:latin typeface="Segoe UI" panose="020B0502040204020203" pitchFamily="34" charset="0"/>
                <a:ea typeface="Segoe UI" panose="020B0502040204020203" pitchFamily="34" charset="0"/>
                <a:cs typeface="Segoe UI" panose="020B0502040204020203" pitchFamily="34" charset="0"/>
              </a:rPr>
              <a:t>full-time </a:t>
            </a:r>
            <a:r>
              <a:rPr lang="en-US" dirty="0" smtClean="0">
                <a:latin typeface="Segoe UI" panose="020B0502040204020203" pitchFamily="34" charset="0"/>
                <a:ea typeface="Segoe UI" panose="020B0502040204020203" pitchFamily="34" charset="0"/>
                <a:cs typeface="Segoe UI" panose="020B0502040204020203" pitchFamily="34" charset="0"/>
              </a:rPr>
              <a:t>(</a:t>
            </a:r>
            <a:r>
              <a:rPr lang="en-US" sz="1400" dirty="0" smtClean="0">
                <a:latin typeface="Segoe UI" panose="020B0502040204020203" pitchFamily="34" charset="0"/>
                <a:ea typeface="Segoe UI" panose="020B0502040204020203" pitchFamily="34" charset="0"/>
                <a:cs typeface="Segoe UI" panose="020B0502040204020203" pitchFamily="34" charset="0"/>
              </a:rPr>
              <a:t>May </a:t>
            </a:r>
            <a:r>
              <a:rPr lang="en-US" sz="1400" dirty="0">
                <a:latin typeface="Segoe UI" panose="020B0502040204020203" pitchFamily="34" charset="0"/>
                <a:ea typeface="Segoe UI" panose="020B0502040204020203" pitchFamily="34" charset="0"/>
                <a:cs typeface="Segoe UI" panose="020B0502040204020203" pitchFamily="34" charset="0"/>
              </a:rPr>
              <a:t>be exceptions (e.g.: database administrator</a:t>
            </a:r>
            <a:r>
              <a:rPr lang="en-US" sz="1400" dirty="0" smtClean="0">
                <a:latin typeface="Segoe UI" panose="020B0502040204020203" pitchFamily="34" charset="0"/>
                <a:ea typeface="Segoe UI" panose="020B0502040204020203" pitchFamily="34" charset="0"/>
                <a:cs typeface="Segoe UI" panose="020B0502040204020203" pitchFamily="34" charset="0"/>
              </a:rPr>
              <a:t>)</a:t>
            </a:r>
            <a:r>
              <a:rPr lang="en-US" dirty="0" smtClean="0">
                <a:latin typeface="Segoe UI" panose="020B0502040204020203" pitchFamily="34" charset="0"/>
                <a:ea typeface="Segoe UI" panose="020B0502040204020203" pitchFamily="34" charset="0"/>
                <a:cs typeface="Segoe UI" panose="020B0502040204020203" pitchFamily="34" charset="0"/>
              </a:rPr>
              <a:t>)</a:t>
            </a:r>
            <a:endParaRPr lang="en-US"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Teams are </a:t>
            </a:r>
            <a:r>
              <a:rPr lang="en-US" sz="2000" dirty="0" smtClean="0">
                <a:latin typeface="Segoe UI" panose="020B0502040204020203" pitchFamily="34" charset="0"/>
                <a:ea typeface="Segoe UI" panose="020B0502040204020203" pitchFamily="34" charset="0"/>
                <a:cs typeface="Segoe UI" panose="020B0502040204020203" pitchFamily="34" charset="0"/>
              </a:rPr>
              <a:t>self-organizing </a:t>
            </a:r>
            <a:r>
              <a:rPr lang="en-US" sz="1400" dirty="0" smtClean="0">
                <a:latin typeface="Segoe UI" panose="020B0502040204020203" pitchFamily="34" charset="0"/>
                <a:ea typeface="Segoe UI" panose="020B0502040204020203" pitchFamily="34" charset="0"/>
                <a:cs typeface="Segoe UI" panose="020B0502040204020203" pitchFamily="34" charset="0"/>
              </a:rPr>
              <a:t>(Ideally</a:t>
            </a:r>
            <a:r>
              <a:rPr lang="en-US" sz="1400" dirty="0">
                <a:latin typeface="Segoe UI" panose="020B0502040204020203" pitchFamily="34" charset="0"/>
                <a:ea typeface="Segoe UI" panose="020B0502040204020203" pitchFamily="34" charset="0"/>
                <a:cs typeface="Segoe UI" panose="020B0502040204020203" pitchFamily="34" charset="0"/>
              </a:rPr>
              <a:t>, no titles but rarely a </a:t>
            </a:r>
            <a:r>
              <a:rPr lang="en-US" sz="1400" dirty="0" smtClean="0">
                <a:latin typeface="Segoe UI" panose="020B0502040204020203" pitchFamily="34" charset="0"/>
                <a:ea typeface="Segoe UI" panose="020B0502040204020203" pitchFamily="34" charset="0"/>
                <a:cs typeface="Segoe UI" panose="020B0502040204020203" pitchFamily="34" charset="0"/>
              </a:rPr>
              <a:t>possibility)</a:t>
            </a:r>
            <a:endParaRPr lang="en-US" sz="14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Membership should change only between sprints</a:t>
            </a:r>
          </a:p>
        </p:txBody>
      </p:sp>
    </p:spTree>
    <p:extLst>
      <p:ext uri="{BB962C8B-B14F-4D97-AF65-F5344CB8AC3E}">
        <p14:creationId xmlns:p14="http://schemas.microsoft.com/office/powerpoint/2010/main" val="1638978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19</a:t>
            </a:fld>
            <a:endParaRPr lang="uk-UA"/>
          </a:p>
        </p:txBody>
      </p:sp>
      <p:sp>
        <p:nvSpPr>
          <p:cNvPr id="4" name="Title 3"/>
          <p:cNvSpPr>
            <a:spLocks noGrp="1"/>
          </p:cNvSpPr>
          <p:nvPr>
            <p:ph type="title"/>
          </p:nvPr>
        </p:nvSpPr>
        <p:spPr/>
        <p:txBody>
          <a:bodyPr/>
          <a:lstStyle/>
          <a:p>
            <a:r>
              <a:rPr lang="en-US" dirty="0" smtClean="0"/>
              <a:t>SCRUM Framework: Time boxes</a:t>
            </a:r>
            <a:endParaRPr lang="uk-UA" dirty="0"/>
          </a:p>
        </p:txBody>
      </p:sp>
      <p:grpSp>
        <p:nvGrpSpPr>
          <p:cNvPr id="5" name="Group 4"/>
          <p:cNvGrpSpPr/>
          <p:nvPr/>
        </p:nvGrpSpPr>
        <p:grpSpPr>
          <a:xfrm>
            <a:off x="5486400" y="4038600"/>
            <a:ext cx="3581400" cy="2209800"/>
            <a:chOff x="533400" y="4495800"/>
            <a:chExt cx="3581400" cy="2209800"/>
          </a:xfrm>
          <a:scene3d>
            <a:camera prst="orthographicFront">
              <a:rot lat="0" lon="0" rev="0"/>
            </a:camera>
            <a:lightRig rig="balanced" dir="t">
              <a:rot lat="0" lon="0" rev="8700000"/>
            </a:lightRig>
          </a:scene3d>
        </p:grpSpPr>
        <p:sp>
          <p:nvSpPr>
            <p:cNvPr id="6" name="Rounded Rectangle 5"/>
            <p:cNvSpPr/>
            <p:nvPr/>
          </p:nvSpPr>
          <p:spPr>
            <a:xfrm>
              <a:off x="533400" y="4495800"/>
              <a:ext cx="3581400" cy="1676400"/>
            </a:xfrm>
            <a:prstGeom prst="roundRect">
              <a:avLst/>
            </a:prstGeom>
            <a:solidFill>
              <a:schemeClr val="bg1">
                <a:lumMod val="6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533400" y="50292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8" name="TextBox 7"/>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grpSp>
        <p:nvGrpSpPr>
          <p:cNvPr id="9" name="Group 8"/>
          <p:cNvGrpSpPr/>
          <p:nvPr/>
        </p:nvGrpSpPr>
        <p:grpSpPr>
          <a:xfrm>
            <a:off x="76200" y="1371600"/>
            <a:ext cx="3581400" cy="2209800"/>
            <a:chOff x="76200" y="1371600"/>
            <a:chExt cx="3581400" cy="2209800"/>
          </a:xfrm>
          <a:scene3d>
            <a:camera prst="orthographicFront">
              <a:rot lat="0" lon="0" rev="0"/>
            </a:camera>
            <a:lightRig rig="balanced" dir="t">
              <a:rot lat="0" lon="0" rev="8700000"/>
            </a:lightRig>
          </a:scene3d>
        </p:grpSpPr>
        <p:sp>
          <p:nvSpPr>
            <p:cNvPr id="10" name="Rounded Rectangle 9"/>
            <p:cNvSpPr/>
            <p:nvPr/>
          </p:nvSpPr>
          <p:spPr>
            <a:xfrm>
              <a:off x="76200" y="1371600"/>
              <a:ext cx="3581400" cy="1676400"/>
            </a:xfrm>
            <a:prstGeom prst="roundRect">
              <a:avLst/>
            </a:prstGeom>
            <a:solidFill>
              <a:srgbClr val="ADADAD"/>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76200" y="19050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sp>
          <p:nvSpPr>
            <p:cNvPr id="12" name="TextBox 11"/>
            <p:cNvSpPr txBox="1"/>
            <p:nvPr/>
          </p:nvSpPr>
          <p:spPr>
            <a:xfrm>
              <a:off x="304800" y="14594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2362200" y="2438400"/>
            <a:ext cx="3886200" cy="2743200"/>
            <a:chOff x="3048000" y="2667000"/>
            <a:chExt cx="3886200" cy="2743200"/>
          </a:xfrm>
          <a:scene3d>
            <a:camera prst="orthographicFront">
              <a:rot lat="0" lon="0" rev="0"/>
            </a:camera>
            <a:lightRig rig="balanced" dir="t">
              <a:rot lat="0" lon="0" rev="8700000"/>
            </a:lightRig>
          </a:scene3d>
        </p:grpSpPr>
        <p:sp>
          <p:nvSpPr>
            <p:cNvPr id="14" name="Rounded Rectangle 13"/>
            <p:cNvSpPr/>
            <p:nvPr/>
          </p:nvSpPr>
          <p:spPr>
            <a:xfrm>
              <a:off x="3048000" y="2667000"/>
              <a:ext cx="38862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3048000" y="3200400"/>
              <a:ext cx="3886200" cy="22098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 </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16" name="TextBox 15"/>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2112262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a:t>
            </a:fld>
            <a:endParaRPr lang="uk-UA"/>
          </a:p>
        </p:txBody>
      </p:sp>
      <p:sp>
        <p:nvSpPr>
          <p:cNvPr id="6" name="Rectangle 5"/>
          <p:cNvSpPr/>
          <p:nvPr/>
        </p:nvSpPr>
        <p:spPr>
          <a:xfrm>
            <a:off x="303810" y="914400"/>
            <a:ext cx="8458200" cy="3293209"/>
          </a:xfrm>
          <a:prstGeom prst="rect">
            <a:avLst/>
          </a:prstGeom>
        </p:spPr>
        <p:txBody>
          <a:bodyPr wrap="square">
            <a:spAutoFit/>
          </a:bodyPr>
          <a:lstStyle/>
          <a:p>
            <a:pPr marL="285750" indent="-285750">
              <a:buFont typeface="Arial" panose="020B0604020202020204" pitchFamily="34" charset="0"/>
              <a:buChar char="•"/>
            </a:pPr>
            <a:r>
              <a:rPr lang="en-US" sz="32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Agile Intro</a:t>
            </a:r>
          </a:p>
          <a:p>
            <a:pPr marL="285750" indent="-285750">
              <a:buFont typeface="Arial" panose="020B0604020202020204" pitchFamily="34" charset="0"/>
              <a:buChar char="•"/>
            </a:pPr>
            <a:r>
              <a:rPr lang="en-US" sz="32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SCRUM intro</a:t>
            </a:r>
          </a:p>
          <a:p>
            <a:pPr marL="285750" indent="-285750">
              <a:buFont typeface="Arial" panose="020B0604020202020204" pitchFamily="34" charset="0"/>
              <a:buChar char="•"/>
            </a:pPr>
            <a:r>
              <a:rPr lang="en-US" sz="3200" i="1" dirty="0">
                <a:solidFill>
                  <a:schemeClr val="tx2"/>
                </a:solidFill>
                <a:latin typeface="Segoe UI" panose="020B0502040204020203" pitchFamily="34" charset="0"/>
                <a:ea typeface="Segoe UI" panose="020B0502040204020203" pitchFamily="34" charset="0"/>
                <a:cs typeface="Segoe UI" panose="020B0502040204020203" pitchFamily="34" charset="0"/>
              </a:rPr>
              <a:t>SCRUM Framework</a:t>
            </a:r>
          </a:p>
          <a:p>
            <a:pPr marL="1714500" lvl="3" indent="-342900">
              <a:buFont typeface="Wingdings" panose="05000000000000000000" pitchFamily="2" charset="2"/>
              <a:buChar char="ü"/>
              <a:defRPr/>
            </a:pPr>
            <a:r>
              <a:rPr lang="en-US" sz="2800" i="1" dirty="0">
                <a:solidFill>
                  <a:schemeClr val="tx2"/>
                </a:solidFill>
                <a:latin typeface="Segoe UI" panose="020B0502040204020203" pitchFamily="34" charset="0"/>
                <a:ea typeface="Segoe UI" panose="020B0502040204020203" pitchFamily="34" charset="0"/>
                <a:cs typeface="Segoe UI" panose="020B0502040204020203" pitchFamily="34" charset="0"/>
              </a:rPr>
              <a:t>Roles</a:t>
            </a:r>
          </a:p>
          <a:p>
            <a:pPr marL="1714500" lvl="3" indent="-342900">
              <a:buFont typeface="Wingdings" panose="05000000000000000000" pitchFamily="2" charset="2"/>
              <a:buChar char="ü"/>
              <a:defRPr/>
            </a:pPr>
            <a:r>
              <a:rPr lang="en-US" sz="2800" i="1" dirty="0">
                <a:solidFill>
                  <a:schemeClr val="tx2"/>
                </a:solidFill>
                <a:latin typeface="Segoe UI" panose="020B0502040204020203" pitchFamily="34" charset="0"/>
                <a:ea typeface="Segoe UI" panose="020B0502040204020203" pitchFamily="34" charset="0"/>
                <a:cs typeface="Segoe UI" panose="020B0502040204020203" pitchFamily="34" charset="0"/>
              </a:rPr>
              <a:t>Time boxes</a:t>
            </a:r>
          </a:p>
          <a:p>
            <a:pPr marL="1714500" lvl="3" indent="-342900">
              <a:buFont typeface="Wingdings" panose="05000000000000000000" pitchFamily="2" charset="2"/>
              <a:buChar char="ü"/>
              <a:defRPr/>
            </a:pPr>
            <a:r>
              <a:rPr lang="en-US" sz="28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Artifacts</a:t>
            </a:r>
          </a:p>
          <a:p>
            <a:pPr marL="1714500" lvl="3" indent="-342900">
              <a:buFont typeface="Wingdings" panose="05000000000000000000" pitchFamily="2" charset="2"/>
              <a:buChar char="ü"/>
              <a:defRPr/>
            </a:pPr>
            <a:r>
              <a:rPr lang="en-US" sz="28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Definition of “Done”</a:t>
            </a:r>
            <a:endParaRPr lang="en-US" sz="2800"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Title 6"/>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8621806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20</a:t>
            </a:fld>
            <a:endParaRPr lang="uk-UA"/>
          </a:p>
        </p:txBody>
      </p:sp>
      <p:sp>
        <p:nvSpPr>
          <p:cNvPr id="4" name="Title 3"/>
          <p:cNvSpPr>
            <a:spLocks noGrp="1"/>
          </p:cNvSpPr>
          <p:nvPr>
            <p:ph type="title"/>
          </p:nvPr>
        </p:nvSpPr>
        <p:spPr/>
        <p:txBody>
          <a:bodyPr/>
          <a:lstStyle/>
          <a:p>
            <a:r>
              <a:rPr lang="en-US" dirty="0" smtClean="0"/>
              <a:t>Sprint</a:t>
            </a:r>
            <a:endParaRPr lang="uk-UA"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50508"/>
            <a:ext cx="3507971" cy="23381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4091940" y="616089"/>
            <a:ext cx="4899660" cy="5632311"/>
          </a:xfrm>
          <a:prstGeom prst="rect">
            <a:avLst/>
          </a:prstGeom>
        </p:spPr>
        <p:txBody>
          <a:bodyPr wrap="square">
            <a:spAutoFit/>
          </a:bodyPr>
          <a:lstStyle/>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2-4 weeks iteration</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Team does work from product backlog</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Team commits to achieve the sprint goal</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Team plans work for sprint on a Sprint Planning </a:t>
            </a:r>
            <a:r>
              <a:rPr lang="en-US" sz="2000" dirty="0" smtClean="0">
                <a:latin typeface="Segoe UI" panose="020B0502040204020203" pitchFamily="34" charset="0"/>
                <a:ea typeface="Segoe UI" panose="020B0502040204020203" pitchFamily="34" charset="0"/>
                <a:cs typeface="Segoe UI" panose="020B0502040204020203" pitchFamily="34" charset="0"/>
              </a:rPr>
              <a:t>Meeting</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Team demos work completed on a Sprint Review Meeting</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Every day team highlights progress on a Daily Scrum </a:t>
            </a:r>
            <a:r>
              <a:rPr lang="en-US" sz="2000" dirty="0" smtClean="0">
                <a:latin typeface="Segoe UI" panose="020B0502040204020203" pitchFamily="34" charset="0"/>
                <a:ea typeface="Segoe UI" panose="020B0502040204020203" pitchFamily="34" charset="0"/>
                <a:cs typeface="Segoe UI" panose="020B0502040204020203" pitchFamily="34" charset="0"/>
              </a:rPr>
              <a:t>Meeting</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Sprint </a:t>
            </a:r>
            <a:r>
              <a:rPr lang="en-US" sz="2000" dirty="0" err="1">
                <a:latin typeface="Segoe UI" panose="020B0502040204020203" pitchFamily="34" charset="0"/>
                <a:ea typeface="Segoe UI" panose="020B0502040204020203" pitchFamily="34" charset="0"/>
                <a:cs typeface="Segoe UI" panose="020B0502040204020203" pitchFamily="34" charset="0"/>
              </a:rPr>
              <a:t>Burndown</a:t>
            </a:r>
            <a:r>
              <a:rPr lang="en-US" sz="2000" dirty="0">
                <a:latin typeface="Segoe UI" panose="020B0502040204020203" pitchFamily="34" charset="0"/>
                <a:ea typeface="Segoe UI" panose="020B0502040204020203" pitchFamily="34" charset="0"/>
                <a:cs typeface="Segoe UI" panose="020B0502040204020203" pitchFamily="34" charset="0"/>
              </a:rPr>
              <a:t> chart is used to visualize team progress</a:t>
            </a:r>
            <a:endParaRPr lang="uk-UA" sz="20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740598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21</a:t>
            </a:fld>
            <a:endParaRPr lang="uk-UA"/>
          </a:p>
        </p:txBody>
      </p:sp>
      <p:sp>
        <p:nvSpPr>
          <p:cNvPr id="4" name="Title 3"/>
          <p:cNvSpPr>
            <a:spLocks noGrp="1"/>
          </p:cNvSpPr>
          <p:nvPr>
            <p:ph type="title"/>
          </p:nvPr>
        </p:nvSpPr>
        <p:spPr/>
        <p:txBody>
          <a:bodyPr/>
          <a:lstStyle/>
          <a:p>
            <a:r>
              <a:rPr lang="en-US" dirty="0" smtClean="0"/>
              <a:t>Sprint</a:t>
            </a:r>
            <a:endParaRPr lang="uk-UA" dirty="0"/>
          </a:p>
        </p:txBody>
      </p:sp>
      <p:sp>
        <p:nvSpPr>
          <p:cNvPr id="5" name="Line 15"/>
          <p:cNvSpPr>
            <a:spLocks noChangeShapeType="1"/>
          </p:cNvSpPr>
          <p:nvPr/>
        </p:nvSpPr>
        <p:spPr bwMode="auto">
          <a:xfrm flipH="1">
            <a:off x="1524000" y="2289810"/>
            <a:ext cx="990600" cy="1386840"/>
          </a:xfrm>
          <a:prstGeom prst="line">
            <a:avLst/>
          </a:prstGeom>
          <a:noFill/>
          <a:ln w="25400">
            <a:solidFill>
              <a:srgbClr val="385D8A"/>
            </a:solidFill>
            <a:round/>
            <a:headEnd/>
            <a:tailEnd type="triangle" w="med" len="med"/>
          </a:ln>
        </p:spPr>
        <p:txBody>
          <a:bodyPr/>
          <a:lstStyle/>
          <a:p>
            <a:endParaRPr lang="en-US"/>
          </a:p>
        </p:txBody>
      </p:sp>
      <p:grpSp>
        <p:nvGrpSpPr>
          <p:cNvPr id="6" name="Group 5"/>
          <p:cNvGrpSpPr/>
          <p:nvPr/>
        </p:nvGrpSpPr>
        <p:grpSpPr>
          <a:xfrm>
            <a:off x="1447800" y="3657055"/>
            <a:ext cx="5791200" cy="914400"/>
            <a:chOff x="1447800" y="4019005"/>
            <a:chExt cx="5791200" cy="914400"/>
          </a:xfrm>
        </p:grpSpPr>
        <p:sp>
          <p:nvSpPr>
            <p:cNvPr id="7" name="Line 5"/>
            <p:cNvSpPr>
              <a:spLocks noChangeShapeType="1"/>
            </p:cNvSpPr>
            <p:nvPr/>
          </p:nvSpPr>
          <p:spPr bwMode="auto">
            <a:xfrm>
              <a:off x="1447800" y="4476205"/>
              <a:ext cx="5791200" cy="0"/>
            </a:xfrm>
            <a:prstGeom prst="line">
              <a:avLst/>
            </a:prstGeom>
            <a:noFill/>
            <a:ln w="50800">
              <a:solidFill>
                <a:srgbClr val="385D8A"/>
              </a:solidFill>
              <a:round/>
              <a:headEnd/>
              <a:tailEnd/>
            </a:ln>
          </p:spPr>
          <p:txBody>
            <a:bodyPr/>
            <a:lstStyle/>
            <a:p>
              <a:endParaRPr lang="en-US"/>
            </a:p>
          </p:txBody>
        </p:sp>
        <p:sp>
          <p:nvSpPr>
            <p:cNvPr id="8" name="Line 6"/>
            <p:cNvSpPr>
              <a:spLocks noChangeShapeType="1"/>
            </p:cNvSpPr>
            <p:nvPr/>
          </p:nvSpPr>
          <p:spPr bwMode="auto">
            <a:xfrm>
              <a:off x="1447800" y="4019005"/>
              <a:ext cx="0" cy="914400"/>
            </a:xfrm>
            <a:prstGeom prst="line">
              <a:avLst/>
            </a:prstGeom>
            <a:noFill/>
            <a:ln w="50800">
              <a:solidFill>
                <a:srgbClr val="385D8A"/>
              </a:solidFill>
              <a:round/>
              <a:headEnd/>
              <a:tailEnd/>
            </a:ln>
          </p:spPr>
          <p:txBody>
            <a:bodyPr/>
            <a:lstStyle/>
            <a:p>
              <a:endParaRPr lang="en-US"/>
            </a:p>
          </p:txBody>
        </p:sp>
        <p:sp>
          <p:nvSpPr>
            <p:cNvPr id="9" name="Line 6"/>
            <p:cNvSpPr>
              <a:spLocks noChangeShapeType="1"/>
            </p:cNvSpPr>
            <p:nvPr/>
          </p:nvSpPr>
          <p:spPr bwMode="auto">
            <a:xfrm>
              <a:off x="1905000" y="4201885"/>
              <a:ext cx="0" cy="548640"/>
            </a:xfrm>
            <a:prstGeom prst="line">
              <a:avLst/>
            </a:prstGeom>
            <a:noFill/>
            <a:ln w="50800">
              <a:solidFill>
                <a:srgbClr val="385D8A"/>
              </a:solidFill>
              <a:round/>
              <a:headEnd/>
              <a:tailEnd/>
            </a:ln>
          </p:spPr>
          <p:txBody>
            <a:bodyPr/>
            <a:lstStyle/>
            <a:p>
              <a:endParaRPr lang="en-US"/>
            </a:p>
          </p:txBody>
        </p:sp>
        <p:sp>
          <p:nvSpPr>
            <p:cNvPr id="10" name="Line 6"/>
            <p:cNvSpPr>
              <a:spLocks noChangeShapeType="1"/>
            </p:cNvSpPr>
            <p:nvPr/>
          </p:nvSpPr>
          <p:spPr bwMode="auto">
            <a:xfrm flipV="1">
              <a:off x="7239000" y="4019005"/>
              <a:ext cx="0" cy="914400"/>
            </a:xfrm>
            <a:prstGeom prst="line">
              <a:avLst/>
            </a:prstGeom>
            <a:noFill/>
            <a:ln w="50800">
              <a:solidFill>
                <a:srgbClr val="385D8A"/>
              </a:solidFill>
              <a:round/>
              <a:headEnd/>
              <a:tailEnd/>
            </a:ln>
          </p:spPr>
          <p:txBody>
            <a:bodyPr/>
            <a:lstStyle/>
            <a:p>
              <a:endParaRPr lang="en-US"/>
            </a:p>
          </p:txBody>
        </p:sp>
        <p:sp>
          <p:nvSpPr>
            <p:cNvPr id="11" name="Line 6"/>
            <p:cNvSpPr>
              <a:spLocks noChangeShapeType="1"/>
            </p:cNvSpPr>
            <p:nvPr/>
          </p:nvSpPr>
          <p:spPr bwMode="auto">
            <a:xfrm flipV="1">
              <a:off x="6781800" y="4201885"/>
              <a:ext cx="0" cy="548640"/>
            </a:xfrm>
            <a:prstGeom prst="line">
              <a:avLst/>
            </a:prstGeom>
            <a:noFill/>
            <a:ln w="50800">
              <a:solidFill>
                <a:srgbClr val="385D8A"/>
              </a:solidFill>
              <a:round/>
              <a:headEnd/>
              <a:tailEnd/>
            </a:ln>
          </p:spPr>
          <p:txBody>
            <a:bodyPr/>
            <a:lstStyle/>
            <a:p>
              <a:endParaRPr lang="en-US"/>
            </a:p>
          </p:txBody>
        </p:sp>
      </p:grpSp>
      <p:sp>
        <p:nvSpPr>
          <p:cNvPr id="15" name="TextBox 14"/>
          <p:cNvSpPr txBox="1"/>
          <p:nvPr/>
        </p:nvSpPr>
        <p:spPr>
          <a:xfrm>
            <a:off x="2781300" y="3676650"/>
            <a:ext cx="3124200" cy="461665"/>
          </a:xfrm>
          <a:prstGeom prst="rect">
            <a:avLst/>
          </a:prstGeom>
          <a:noFill/>
        </p:spPr>
        <p:txBody>
          <a:bodyPr wrap="square" rtlCol="0">
            <a:spAutoFit/>
          </a:bodyPr>
          <a:lstStyle/>
          <a:p>
            <a:pPr algn="ctr"/>
            <a:r>
              <a:rPr lang="en-US" sz="2400" b="1" dirty="0" smtClean="0">
                <a:solidFill>
                  <a:srgbClr val="385D8A"/>
                </a:solidFill>
                <a:latin typeface="Segoe UI" panose="020B0502040204020203" pitchFamily="34" charset="0"/>
                <a:ea typeface="Segoe UI" panose="020B0502040204020203" pitchFamily="34" charset="0"/>
                <a:cs typeface="Segoe UI" panose="020B0502040204020203" pitchFamily="34" charset="0"/>
              </a:rPr>
              <a:t>Development Work</a:t>
            </a:r>
            <a:endParaRPr lang="en-US" sz="2400" b="1" dirty="0">
              <a:solidFill>
                <a:srgbClr val="385D8A"/>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Line 15"/>
          <p:cNvSpPr>
            <a:spLocks noChangeShapeType="1"/>
          </p:cNvSpPr>
          <p:nvPr/>
        </p:nvSpPr>
        <p:spPr bwMode="auto">
          <a:xfrm>
            <a:off x="6172200" y="2289810"/>
            <a:ext cx="990600" cy="1463040"/>
          </a:xfrm>
          <a:prstGeom prst="line">
            <a:avLst/>
          </a:prstGeom>
          <a:noFill/>
          <a:ln w="25400">
            <a:solidFill>
              <a:srgbClr val="385D8A"/>
            </a:solidFill>
            <a:round/>
            <a:headEnd/>
            <a:tailEnd type="triangle" w="med" len="med"/>
          </a:ln>
        </p:spPr>
        <p:txBody>
          <a:bodyPr/>
          <a:lstStyle/>
          <a:p>
            <a:endParaRPr lang="en-US"/>
          </a:p>
        </p:txBody>
      </p:sp>
      <p:sp>
        <p:nvSpPr>
          <p:cNvPr id="2" name="Rounded Rectangle 1"/>
          <p:cNvSpPr/>
          <p:nvPr/>
        </p:nvSpPr>
        <p:spPr>
          <a:xfrm>
            <a:off x="1068324" y="1447800"/>
            <a:ext cx="2892552" cy="922020"/>
          </a:xfrm>
          <a:prstGeom prst="roundRect">
            <a:avLst/>
          </a:prstGeom>
          <a:solidFill>
            <a:schemeClr val="accent1">
              <a:lumMod val="60000"/>
              <a:lumOff val="40000"/>
            </a:schemeClr>
          </a:solidFill>
          <a:ln>
            <a:solidFill>
              <a:schemeClr val="accent1">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Sprint planning</a:t>
            </a:r>
          </a:p>
          <a:p>
            <a:pPr algn="ctr"/>
            <a:r>
              <a:rPr lang="en-US" dirty="0">
                <a:solidFill>
                  <a:schemeClr val="tx1"/>
                </a:solidFill>
              </a:rPr>
              <a:t>4/4 </a:t>
            </a:r>
            <a:r>
              <a:rPr lang="en-US" dirty="0" smtClean="0">
                <a:solidFill>
                  <a:schemeClr val="tx1"/>
                </a:solidFill>
              </a:rPr>
              <a:t>hrs.</a:t>
            </a:r>
            <a:endParaRPr lang="en-US" dirty="0">
              <a:solidFill>
                <a:schemeClr val="tx1"/>
              </a:solidFill>
            </a:endParaRPr>
          </a:p>
        </p:txBody>
      </p:sp>
      <p:sp>
        <p:nvSpPr>
          <p:cNvPr id="17" name="Rounded Rectangle 16"/>
          <p:cNvSpPr/>
          <p:nvPr/>
        </p:nvSpPr>
        <p:spPr>
          <a:xfrm>
            <a:off x="4803648" y="1447800"/>
            <a:ext cx="2892552" cy="922020"/>
          </a:xfrm>
          <a:prstGeom prst="roundRect">
            <a:avLst/>
          </a:prstGeom>
          <a:solidFill>
            <a:schemeClr val="accent1">
              <a:lumMod val="60000"/>
              <a:lumOff val="40000"/>
            </a:schemeClr>
          </a:solidFill>
          <a:ln>
            <a:solidFill>
              <a:schemeClr val="accent1">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Sprint Review and </a:t>
            </a:r>
            <a:r>
              <a:rPr lang="en-US" dirty="0" smtClean="0">
                <a:solidFill>
                  <a:schemeClr val="tx1"/>
                </a:solidFill>
              </a:rPr>
              <a:t>Retrospective</a:t>
            </a:r>
            <a:endParaRPr lang="en-US" dirty="0">
              <a:solidFill>
                <a:schemeClr val="tx1"/>
              </a:solidFill>
            </a:endParaRPr>
          </a:p>
          <a:p>
            <a:pPr algn="ctr"/>
            <a:r>
              <a:rPr lang="en-US" dirty="0" smtClean="0">
                <a:solidFill>
                  <a:schemeClr val="tx1"/>
                </a:solidFill>
              </a:rPr>
              <a:t>4/3 hrs.</a:t>
            </a:r>
            <a:endParaRPr lang="en-US" dirty="0">
              <a:solidFill>
                <a:schemeClr val="tx1"/>
              </a:solidFill>
            </a:endParaRPr>
          </a:p>
        </p:txBody>
      </p:sp>
      <p:sp>
        <p:nvSpPr>
          <p:cNvPr id="18" name="Rounded Rectangle 17"/>
          <p:cNvSpPr/>
          <p:nvPr/>
        </p:nvSpPr>
        <p:spPr>
          <a:xfrm>
            <a:off x="2324100" y="4949190"/>
            <a:ext cx="4038600" cy="502920"/>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2-4 weeks sprint</a:t>
            </a:r>
          </a:p>
        </p:txBody>
      </p:sp>
    </p:spTree>
    <p:extLst>
      <p:ext uri="{BB962C8B-B14F-4D97-AF65-F5344CB8AC3E}">
        <p14:creationId xmlns:p14="http://schemas.microsoft.com/office/powerpoint/2010/main" val="4740598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22</a:t>
            </a:fld>
            <a:endParaRPr lang="uk-UA"/>
          </a:p>
        </p:txBody>
      </p:sp>
      <p:sp>
        <p:nvSpPr>
          <p:cNvPr id="4" name="Title 3"/>
          <p:cNvSpPr>
            <a:spLocks noGrp="1"/>
          </p:cNvSpPr>
          <p:nvPr>
            <p:ph type="title"/>
          </p:nvPr>
        </p:nvSpPr>
        <p:spPr/>
        <p:txBody>
          <a:bodyPr/>
          <a:lstStyle/>
          <a:p>
            <a:r>
              <a:rPr lang="en-US" dirty="0" smtClean="0"/>
              <a:t>Sprint</a:t>
            </a:r>
            <a:endParaRPr lang="uk-UA" dirty="0"/>
          </a:p>
        </p:txBody>
      </p:sp>
      <p:sp>
        <p:nvSpPr>
          <p:cNvPr id="5" name="Content Placeholder 2"/>
          <p:cNvSpPr>
            <a:spLocks noGrp="1"/>
          </p:cNvSpPr>
          <p:nvPr>
            <p:ph idx="1"/>
          </p:nvPr>
        </p:nvSpPr>
        <p:spPr>
          <a:xfrm>
            <a:off x="304800" y="762000"/>
            <a:ext cx="8458200" cy="5147846"/>
          </a:xfrm>
        </p:spPr>
        <p:txBody>
          <a:bodyPr>
            <a:normAutofit lnSpcReduction="10000"/>
          </a:bodyPr>
          <a:lstStyle/>
          <a:p>
            <a:pPr>
              <a:lnSpc>
                <a:spcPct val="150000"/>
              </a:lnSpc>
              <a:buNone/>
              <a:defRPr/>
            </a:pPr>
            <a:r>
              <a:rPr lang="en-US" sz="2000" b="1" dirty="0" smtClean="0">
                <a:solidFill>
                  <a:schemeClr val="tx1"/>
                </a:solidFill>
              </a:rPr>
              <a:t>Abnormal Termination</a:t>
            </a:r>
          </a:p>
          <a:p>
            <a:pPr>
              <a:lnSpc>
                <a:spcPct val="150000"/>
              </a:lnSpc>
              <a:buClrTx/>
              <a:defRPr/>
            </a:pPr>
            <a:r>
              <a:rPr lang="en-US" sz="2000" dirty="0" smtClean="0">
                <a:solidFill>
                  <a:schemeClr val="tx1"/>
                </a:solidFill>
              </a:rPr>
              <a:t>Sprint can be cancelled </a:t>
            </a:r>
          </a:p>
          <a:p>
            <a:pPr lvl="1">
              <a:lnSpc>
                <a:spcPct val="150000"/>
              </a:lnSpc>
              <a:buClrTx/>
              <a:buFont typeface="Wingdings" panose="05000000000000000000" pitchFamily="2" charset="2"/>
              <a:buChar char="ü"/>
              <a:defRPr/>
            </a:pPr>
            <a:r>
              <a:rPr lang="en-US" sz="1800" dirty="0">
                <a:solidFill>
                  <a:schemeClr val="tx1"/>
                </a:solidFill>
              </a:rPr>
              <a:t>Sprint  Goal  becomes  obsolete</a:t>
            </a:r>
          </a:p>
          <a:p>
            <a:pPr lvl="1">
              <a:lnSpc>
                <a:spcPct val="150000"/>
              </a:lnSpc>
              <a:buClrTx/>
              <a:buFont typeface="Wingdings" panose="05000000000000000000" pitchFamily="2" charset="2"/>
              <a:buChar char="ü"/>
              <a:defRPr/>
            </a:pPr>
            <a:r>
              <a:rPr lang="en-US" sz="1800" dirty="0" smtClean="0">
                <a:solidFill>
                  <a:schemeClr val="tx1"/>
                </a:solidFill>
              </a:rPr>
              <a:t>Sprint no </a:t>
            </a:r>
            <a:r>
              <a:rPr lang="en-US" sz="1800" dirty="0">
                <a:solidFill>
                  <a:schemeClr val="tx1"/>
                </a:solidFill>
              </a:rPr>
              <a:t>longer makes sense given </a:t>
            </a:r>
            <a:r>
              <a:rPr lang="en-US" sz="1800" dirty="0" smtClean="0">
                <a:solidFill>
                  <a:schemeClr val="tx1"/>
                </a:solidFill>
              </a:rPr>
              <a:t>the circumstances </a:t>
            </a:r>
          </a:p>
          <a:p>
            <a:pPr>
              <a:lnSpc>
                <a:spcPct val="150000"/>
              </a:lnSpc>
              <a:buClrTx/>
              <a:defRPr/>
            </a:pPr>
            <a:endParaRPr lang="en-US" sz="2000" dirty="0" smtClean="0">
              <a:solidFill>
                <a:schemeClr val="tx1"/>
              </a:solidFill>
            </a:endParaRPr>
          </a:p>
          <a:p>
            <a:pPr>
              <a:lnSpc>
                <a:spcPct val="150000"/>
              </a:lnSpc>
              <a:buClrTx/>
              <a:defRPr/>
            </a:pPr>
            <a:r>
              <a:rPr lang="en-US" sz="2000" dirty="0" smtClean="0">
                <a:solidFill>
                  <a:schemeClr val="tx1"/>
                </a:solidFill>
              </a:rPr>
              <a:t>If Sprint is </a:t>
            </a:r>
            <a:r>
              <a:rPr lang="en-US" sz="2000" dirty="0">
                <a:solidFill>
                  <a:schemeClr val="tx1"/>
                </a:solidFill>
              </a:rPr>
              <a:t>terminated, next steps are:</a:t>
            </a:r>
          </a:p>
          <a:p>
            <a:pPr lvl="1">
              <a:lnSpc>
                <a:spcPct val="150000"/>
              </a:lnSpc>
              <a:buClrTx/>
              <a:buFont typeface="Wingdings" panose="05000000000000000000" pitchFamily="2" charset="2"/>
              <a:buChar char="ü"/>
              <a:defRPr/>
            </a:pPr>
            <a:r>
              <a:rPr lang="en-US" sz="1800" dirty="0" smtClean="0">
                <a:solidFill>
                  <a:schemeClr val="tx1"/>
                </a:solidFill>
              </a:rPr>
              <a:t>Any ‘done’ Product Backlog items are reviewed to understand if they  </a:t>
            </a:r>
            <a:r>
              <a:rPr lang="en-US" sz="1800" dirty="0">
                <a:solidFill>
                  <a:schemeClr val="tx1"/>
                </a:solidFill>
              </a:rPr>
              <a:t>represent  a  potentially shippable  increment</a:t>
            </a:r>
            <a:r>
              <a:rPr lang="en-US" sz="1800" dirty="0" smtClean="0">
                <a:solidFill>
                  <a:schemeClr val="tx1"/>
                </a:solidFill>
              </a:rPr>
              <a:t> </a:t>
            </a:r>
          </a:p>
          <a:p>
            <a:pPr lvl="1">
              <a:lnSpc>
                <a:spcPct val="150000"/>
              </a:lnSpc>
              <a:buClrTx/>
              <a:buFont typeface="Wingdings" panose="05000000000000000000" pitchFamily="2" charset="2"/>
              <a:buChar char="ü"/>
              <a:defRPr/>
            </a:pPr>
            <a:r>
              <a:rPr lang="en-US" sz="1800" dirty="0">
                <a:solidFill>
                  <a:schemeClr val="tx1"/>
                </a:solidFill>
              </a:rPr>
              <a:t>All  other  Product  Backlog  items  are  put  back  on the  Product  Backlog  with  their  initial  estimates.  Any  work  done  on them  is  assumed  to  be  lost</a:t>
            </a:r>
          </a:p>
          <a:p>
            <a:pPr>
              <a:lnSpc>
                <a:spcPct val="150000"/>
              </a:lnSpc>
              <a:buClrTx/>
              <a:defRPr/>
            </a:pPr>
            <a:endParaRPr lang="en-US" sz="2000" dirty="0" smtClean="0">
              <a:solidFill>
                <a:schemeClr val="tx1"/>
              </a:solidFill>
            </a:endParaRPr>
          </a:p>
          <a:p>
            <a:pPr marL="0" indent="0">
              <a:lnSpc>
                <a:spcPct val="150000"/>
              </a:lnSpc>
              <a:buClrTx/>
              <a:buNone/>
              <a:defRPr/>
            </a:pPr>
            <a:endParaRPr lang="en-US" sz="2000" dirty="0">
              <a:solidFill>
                <a:schemeClr val="tx1"/>
              </a:solidFill>
            </a:endParaRPr>
          </a:p>
        </p:txBody>
      </p:sp>
      <p:sp>
        <p:nvSpPr>
          <p:cNvPr id="2" name="Rectangle 1"/>
          <p:cNvSpPr/>
          <p:nvPr/>
        </p:nvSpPr>
        <p:spPr>
          <a:xfrm>
            <a:off x="304800" y="5909846"/>
            <a:ext cx="8229600" cy="400110"/>
          </a:xfrm>
          <a:prstGeom prst="rect">
            <a:avLst/>
          </a:prstGeom>
        </p:spPr>
        <p:txBody>
          <a:bodyPr wrap="square">
            <a:spAutoFit/>
          </a:bodyPr>
          <a:lstStyle/>
          <a:p>
            <a:pPr marL="285750" indent="-285750">
              <a:buFont typeface="Arial" panose="020B0604020202020204" pitchFamily="34" charset="0"/>
              <a:buChar char="•"/>
            </a:pPr>
            <a:r>
              <a:rPr lang="en-US" sz="2000" dirty="0" smtClean="0">
                <a:latin typeface="Segoe UI" panose="020B0502040204020203" pitchFamily="34" charset="0"/>
                <a:ea typeface="Segoe UI" panose="020B0502040204020203" pitchFamily="34" charset="0"/>
                <a:cs typeface="Segoe UI" panose="020B0502040204020203" pitchFamily="34" charset="0"/>
              </a:rPr>
              <a:t>Only  the Product  </a:t>
            </a:r>
            <a:r>
              <a:rPr lang="en-US" sz="2000" dirty="0">
                <a:latin typeface="Segoe UI" panose="020B0502040204020203" pitchFamily="34" charset="0"/>
                <a:ea typeface="Segoe UI" panose="020B0502040204020203" pitchFamily="34" charset="0"/>
                <a:cs typeface="Segoe UI" panose="020B0502040204020203" pitchFamily="34" charset="0"/>
              </a:rPr>
              <a:t>Owner  has  the  authority  to  cancel  the  Sprint</a:t>
            </a:r>
          </a:p>
        </p:txBody>
      </p:sp>
    </p:spTree>
    <p:extLst>
      <p:ext uri="{BB962C8B-B14F-4D97-AF65-F5344CB8AC3E}">
        <p14:creationId xmlns:p14="http://schemas.microsoft.com/office/powerpoint/2010/main" val="1951285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23</a:t>
            </a:fld>
            <a:endParaRPr lang="uk-UA"/>
          </a:p>
        </p:txBody>
      </p:sp>
      <p:sp>
        <p:nvSpPr>
          <p:cNvPr id="4" name="Title 3"/>
          <p:cNvSpPr>
            <a:spLocks noGrp="1"/>
          </p:cNvSpPr>
          <p:nvPr>
            <p:ph type="title"/>
          </p:nvPr>
        </p:nvSpPr>
        <p:spPr/>
        <p:txBody>
          <a:bodyPr/>
          <a:lstStyle/>
          <a:p>
            <a:r>
              <a:rPr lang="en-US" dirty="0" smtClean="0"/>
              <a:t>Sprint Planning</a:t>
            </a:r>
            <a:endParaRPr lang="uk-UA"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18" y="2362200"/>
            <a:ext cx="8886965" cy="31104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4"/>
          <p:cNvSpPr/>
          <p:nvPr/>
        </p:nvSpPr>
        <p:spPr>
          <a:xfrm>
            <a:off x="304800" y="835231"/>
            <a:ext cx="6705600" cy="1492716"/>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Once per Sprint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8 hours for one month Sprint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Addresses two questions: What? and How?</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128517" y="5562600"/>
            <a:ext cx="8886965" cy="338554"/>
          </a:xfrm>
          <a:prstGeom prst="rect">
            <a:avLst/>
          </a:prstGeom>
        </p:spPr>
        <p:txBody>
          <a:bodyPr wrap="square">
            <a:spAutoFit/>
          </a:bodyPr>
          <a:lstStyle/>
          <a:p>
            <a:pPr marL="1041400" lvl="1" indent="-444500">
              <a:spcBef>
                <a:spcPts val="1500"/>
              </a:spcBef>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Whole world is invited in  order  to </a:t>
            </a:r>
            <a:r>
              <a:rPr lang="en-US" sz="1600" dirty="0" smtClean="0">
                <a:latin typeface="Segoe UI" panose="020B0502040204020203" pitchFamily="34" charset="0"/>
                <a:ea typeface="Segoe UI" panose="020B0502040204020203" pitchFamily="34" charset="0"/>
                <a:cs typeface="Segoe UI" panose="020B0502040204020203" pitchFamily="34" charset="0"/>
              </a:rPr>
              <a:t>provide  </a:t>
            </a:r>
            <a:r>
              <a:rPr lang="en-US" sz="1600" dirty="0">
                <a:latin typeface="Segoe UI" panose="020B0502040204020203" pitchFamily="34" charset="0"/>
                <a:ea typeface="Segoe UI" panose="020B0502040204020203" pitchFamily="34" charset="0"/>
                <a:cs typeface="Segoe UI" panose="020B0502040204020203" pitchFamily="34" charset="0"/>
              </a:rPr>
              <a:t>technical  or  </a:t>
            </a:r>
            <a:r>
              <a:rPr lang="en-US" sz="1600" dirty="0" smtClean="0">
                <a:latin typeface="Segoe UI" panose="020B0502040204020203" pitchFamily="34" charset="0"/>
                <a:ea typeface="Segoe UI" panose="020B0502040204020203" pitchFamily="34" charset="0"/>
                <a:cs typeface="Segoe UI" panose="020B0502040204020203" pitchFamily="34" charset="0"/>
              </a:rPr>
              <a:t>domain advice</a:t>
            </a: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2322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24</a:t>
            </a:fld>
            <a:endParaRPr lang="uk-UA"/>
          </a:p>
        </p:txBody>
      </p:sp>
      <p:sp>
        <p:nvSpPr>
          <p:cNvPr id="4" name="Title 3"/>
          <p:cNvSpPr>
            <a:spLocks noGrp="1"/>
          </p:cNvSpPr>
          <p:nvPr>
            <p:ph type="title"/>
          </p:nvPr>
        </p:nvSpPr>
        <p:spPr/>
        <p:txBody>
          <a:bodyPr/>
          <a:lstStyle/>
          <a:p>
            <a:r>
              <a:rPr lang="en-US" dirty="0" smtClean="0"/>
              <a:t>Sprint Planning</a:t>
            </a:r>
            <a:endParaRPr lang="uk-UA" dirty="0"/>
          </a:p>
        </p:txBody>
      </p:sp>
      <p:grpSp>
        <p:nvGrpSpPr>
          <p:cNvPr id="5" name="Group 32"/>
          <p:cNvGrpSpPr/>
          <p:nvPr/>
        </p:nvGrpSpPr>
        <p:grpSpPr>
          <a:xfrm>
            <a:off x="533400" y="1143000"/>
            <a:ext cx="8382000" cy="5029200"/>
            <a:chOff x="533400" y="1600200"/>
            <a:chExt cx="8382000" cy="5029200"/>
          </a:xfrm>
          <a:scene3d>
            <a:camera prst="orthographicFront">
              <a:rot lat="0" lon="0" rev="0"/>
            </a:camera>
            <a:lightRig rig="balanced" dir="t">
              <a:rot lat="0" lon="0" rev="8700000"/>
            </a:lightRig>
          </a:scene3d>
        </p:grpSpPr>
        <p:sp>
          <p:nvSpPr>
            <p:cNvPr id="6" name="Rounded Rectangle 5"/>
            <p:cNvSpPr/>
            <p:nvPr/>
          </p:nvSpPr>
          <p:spPr>
            <a:xfrm>
              <a:off x="2743200" y="1600200"/>
              <a:ext cx="4114800" cy="50292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smtClean="0">
                  <a:latin typeface="Verdana" pitchFamily="34" charset="0"/>
                </a:rPr>
                <a:t>Sprint Planning Meeting</a:t>
              </a:r>
              <a:endParaRPr lang="en-US" sz="1600" dirty="0" smtClean="0">
                <a:latin typeface="Verdana" pitchFamily="34" charset="0"/>
              </a:endParaRPr>
            </a:p>
            <a:p>
              <a:pPr algn="ctr"/>
              <a:endParaRPr lang="en-US" sz="1400" dirty="0">
                <a:latin typeface="Verdana" pitchFamily="34" charset="0"/>
              </a:endParaRPr>
            </a:p>
          </p:txBody>
        </p:sp>
        <p:sp>
          <p:nvSpPr>
            <p:cNvPr id="8" name="Rounded Rectangle 7"/>
            <p:cNvSpPr/>
            <p:nvPr/>
          </p:nvSpPr>
          <p:spPr>
            <a:xfrm>
              <a:off x="2971800" y="3760470"/>
              <a:ext cx="3733800" cy="2766060"/>
            </a:xfrm>
            <a:prstGeom prst="roundRect">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Bef>
                  <a:spcPts val="600"/>
                </a:spcBef>
                <a:spcAft>
                  <a:spcPts val="600"/>
                </a:spcAft>
              </a:pPr>
              <a:endParaRPr lang="en-US" sz="1400" b="1" dirty="0" smtClean="0">
                <a:latin typeface="Verdana" pitchFamily="34" charset="0"/>
              </a:endParaRPr>
            </a:p>
            <a:p>
              <a:pPr>
                <a:spcBef>
                  <a:spcPts val="600"/>
                </a:spcBef>
                <a:spcAft>
                  <a:spcPts val="600"/>
                </a:spcAft>
              </a:pPr>
              <a:r>
                <a:rPr lang="en-US" sz="1400" b="1" dirty="0" smtClean="0">
                  <a:latin typeface="Verdana" pitchFamily="34" charset="0"/>
                </a:rPr>
                <a:t>Sprint Planning</a:t>
              </a:r>
            </a:p>
            <a:p>
              <a:pPr lvl="0">
                <a:spcBef>
                  <a:spcPts val="600"/>
                </a:spcBef>
                <a:spcAft>
                  <a:spcPts val="600"/>
                </a:spcAft>
                <a:buFont typeface="Wingdings" pitchFamily="2" charset="2"/>
                <a:buChar char="ü"/>
              </a:pPr>
              <a:r>
                <a:rPr lang="en-US" sz="1400" dirty="0" smtClean="0">
                  <a:latin typeface="Verdana" pitchFamily="34" charset="0"/>
                </a:rPr>
                <a:t>  Decide how to achieve sprint goal (design)</a:t>
              </a:r>
            </a:p>
            <a:p>
              <a:pPr lvl="0">
                <a:spcBef>
                  <a:spcPts val="600"/>
                </a:spcBef>
                <a:spcAft>
                  <a:spcPts val="600"/>
                </a:spcAft>
                <a:buFont typeface="Wingdings" pitchFamily="2" charset="2"/>
                <a:buChar char="ü"/>
              </a:pPr>
              <a:r>
                <a:rPr lang="en-US" sz="1400" dirty="0" smtClean="0">
                  <a:latin typeface="Verdana" pitchFamily="34" charset="0"/>
                </a:rPr>
                <a:t>  Create sprint backlog (tasks) from product backlog items (user stories / features)</a:t>
              </a:r>
            </a:p>
            <a:p>
              <a:pPr>
                <a:spcBef>
                  <a:spcPts val="600"/>
                </a:spcBef>
                <a:spcAft>
                  <a:spcPts val="600"/>
                </a:spcAft>
                <a:buFont typeface="Wingdings" pitchFamily="2" charset="2"/>
                <a:buChar char="ü"/>
              </a:pPr>
              <a:r>
                <a:rPr lang="en-US" sz="1400" dirty="0" smtClean="0">
                  <a:latin typeface="Verdana" pitchFamily="34" charset="0"/>
                </a:rPr>
                <a:t>  Estimate sprint backlog in hours</a:t>
              </a:r>
              <a:endParaRPr lang="en-US" sz="1400" dirty="0">
                <a:latin typeface="Verdana" pitchFamily="34" charset="0"/>
              </a:endParaRPr>
            </a:p>
          </p:txBody>
        </p:sp>
        <p:sp>
          <p:nvSpPr>
            <p:cNvPr id="9" name="Rounded Rectangle 8"/>
            <p:cNvSpPr/>
            <p:nvPr/>
          </p:nvSpPr>
          <p:spPr>
            <a:xfrm>
              <a:off x="533400" y="2514600"/>
              <a:ext cx="1676400" cy="6096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Team </a:t>
              </a:r>
            </a:p>
            <a:p>
              <a:pPr algn="ctr"/>
              <a:r>
                <a:rPr lang="en-US" sz="1400" dirty="0" smtClean="0">
                  <a:latin typeface="Verdana" pitchFamily="34" charset="0"/>
                </a:rPr>
                <a:t>Capacity</a:t>
              </a:r>
              <a:endParaRPr lang="en-US" sz="1400" dirty="0">
                <a:latin typeface="Verdana" pitchFamily="34" charset="0"/>
              </a:endParaRPr>
            </a:p>
          </p:txBody>
        </p:sp>
        <p:sp>
          <p:nvSpPr>
            <p:cNvPr id="10" name="Rounded Rectangle 9"/>
            <p:cNvSpPr/>
            <p:nvPr/>
          </p:nvSpPr>
          <p:spPr>
            <a:xfrm>
              <a:off x="533400" y="3733800"/>
              <a:ext cx="1676400" cy="6096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Product </a:t>
              </a:r>
            </a:p>
            <a:p>
              <a:pPr algn="ctr"/>
              <a:r>
                <a:rPr lang="en-US" sz="1400" dirty="0" smtClean="0">
                  <a:latin typeface="Verdana" pitchFamily="34" charset="0"/>
                </a:rPr>
                <a:t>Backlog</a:t>
              </a:r>
              <a:endParaRPr lang="en-US" sz="1400" dirty="0">
                <a:latin typeface="Verdana" pitchFamily="34" charset="0"/>
              </a:endParaRPr>
            </a:p>
          </p:txBody>
        </p:sp>
        <p:sp>
          <p:nvSpPr>
            <p:cNvPr id="11" name="Rounded Rectangle 10"/>
            <p:cNvSpPr/>
            <p:nvPr/>
          </p:nvSpPr>
          <p:spPr>
            <a:xfrm>
              <a:off x="533400" y="4953000"/>
              <a:ext cx="1676400" cy="6096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Technology</a:t>
              </a:r>
              <a:endParaRPr lang="en-US" sz="1400" dirty="0">
                <a:latin typeface="Verdana" pitchFamily="34" charset="0"/>
              </a:endParaRPr>
            </a:p>
          </p:txBody>
        </p:sp>
        <p:sp>
          <p:nvSpPr>
            <p:cNvPr id="12" name="Rounded Rectangle 11"/>
            <p:cNvSpPr/>
            <p:nvPr/>
          </p:nvSpPr>
          <p:spPr>
            <a:xfrm>
              <a:off x="7239000" y="2667000"/>
              <a:ext cx="1676400" cy="609600"/>
            </a:xfrm>
            <a:prstGeom prst="roundRect">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Sprint </a:t>
              </a:r>
            </a:p>
            <a:p>
              <a:pPr algn="ctr"/>
              <a:r>
                <a:rPr lang="en-US" sz="1400" dirty="0" smtClean="0">
                  <a:latin typeface="Verdana" pitchFamily="34" charset="0"/>
                </a:rPr>
                <a:t>Goal</a:t>
              </a:r>
              <a:endParaRPr lang="en-US" sz="1400" dirty="0">
                <a:latin typeface="Verdana" pitchFamily="34" charset="0"/>
              </a:endParaRPr>
            </a:p>
          </p:txBody>
        </p:sp>
        <p:sp>
          <p:nvSpPr>
            <p:cNvPr id="13" name="Rounded Rectangle 12"/>
            <p:cNvSpPr/>
            <p:nvPr/>
          </p:nvSpPr>
          <p:spPr>
            <a:xfrm>
              <a:off x="7239000" y="4648200"/>
              <a:ext cx="1676400" cy="609600"/>
            </a:xfrm>
            <a:prstGeom prst="roundRect">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Sprint </a:t>
              </a:r>
            </a:p>
            <a:p>
              <a:pPr algn="ctr"/>
              <a:r>
                <a:rPr lang="en-US" sz="1400" dirty="0" smtClean="0">
                  <a:latin typeface="Verdana" pitchFamily="34" charset="0"/>
                </a:rPr>
                <a:t>Backlog</a:t>
              </a:r>
              <a:endParaRPr lang="en-US" sz="1400" dirty="0">
                <a:latin typeface="Verdana" pitchFamily="34" charset="0"/>
              </a:endParaRPr>
            </a:p>
          </p:txBody>
        </p:sp>
        <p:sp>
          <p:nvSpPr>
            <p:cNvPr id="14" name="Right Arrow 13"/>
            <p:cNvSpPr/>
            <p:nvPr/>
          </p:nvSpPr>
          <p:spPr>
            <a:xfrm>
              <a:off x="2209800" y="27432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2209800" y="39624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2209800" y="51816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705600" y="28956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6705600" y="48768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971800" y="2133981"/>
              <a:ext cx="3733800" cy="1751838"/>
            </a:xfrm>
            <a:prstGeom prst="roundRect">
              <a:avLst>
                <a:gd name="adj" fmla="val 25165"/>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400" b="1" dirty="0" smtClean="0">
                <a:latin typeface="Verdana" pitchFamily="34" charset="0"/>
              </a:endParaRPr>
            </a:p>
            <a:p>
              <a:r>
                <a:rPr lang="en-US" sz="1400" b="1" dirty="0" smtClean="0">
                  <a:latin typeface="Verdana" pitchFamily="34" charset="0"/>
                </a:rPr>
                <a:t>Sprint Prioritization</a:t>
              </a:r>
            </a:p>
            <a:p>
              <a:endParaRPr lang="en-US" sz="1400" dirty="0" smtClean="0">
                <a:latin typeface="Verdana" pitchFamily="34" charset="0"/>
              </a:endParaRPr>
            </a:p>
            <a:p>
              <a:pPr lvl="0">
                <a:buFont typeface="Wingdings" pitchFamily="2" charset="2"/>
                <a:buChar char="ü"/>
              </a:pPr>
              <a:r>
                <a:rPr lang="en-US" sz="1400" dirty="0" smtClean="0">
                  <a:latin typeface="Verdana" pitchFamily="34" charset="0"/>
                </a:rPr>
                <a:t>  Analyze and evaluate Product Backlog</a:t>
              </a:r>
            </a:p>
            <a:p>
              <a:pPr lvl="0">
                <a:buFont typeface="Wingdings" pitchFamily="2" charset="2"/>
                <a:buChar char="ü"/>
              </a:pPr>
              <a:r>
                <a:rPr lang="en-US" sz="1400" dirty="0" smtClean="0">
                  <a:latin typeface="Verdana" pitchFamily="34" charset="0"/>
                </a:rPr>
                <a:t>  Select sprint goal</a:t>
              </a:r>
            </a:p>
            <a:p>
              <a:pPr algn="ctr"/>
              <a:endParaRPr lang="en-US" sz="1400" dirty="0">
                <a:latin typeface="Verdana" pitchFamily="34" charset="0"/>
              </a:endParaRPr>
            </a:p>
          </p:txBody>
        </p:sp>
      </p:grpSp>
    </p:spTree>
    <p:extLst>
      <p:ext uri="{BB962C8B-B14F-4D97-AF65-F5344CB8AC3E}">
        <p14:creationId xmlns:p14="http://schemas.microsoft.com/office/powerpoint/2010/main" val="19123226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25</a:t>
            </a:fld>
            <a:endParaRPr lang="uk-UA"/>
          </a:p>
        </p:txBody>
      </p:sp>
      <p:sp>
        <p:nvSpPr>
          <p:cNvPr id="4" name="Title 3"/>
          <p:cNvSpPr>
            <a:spLocks noGrp="1"/>
          </p:cNvSpPr>
          <p:nvPr>
            <p:ph type="title"/>
          </p:nvPr>
        </p:nvSpPr>
        <p:spPr/>
        <p:txBody>
          <a:bodyPr>
            <a:normAutofit/>
          </a:bodyPr>
          <a:lstStyle/>
          <a:p>
            <a:r>
              <a:rPr lang="en-US" dirty="0" smtClean="0"/>
              <a:t>Daily SCRUM</a:t>
            </a:r>
            <a:endParaRPr lang="uk-UA" dirty="0"/>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196" y="1219200"/>
            <a:ext cx="5373004" cy="40131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5638800" y="1707684"/>
            <a:ext cx="3048000" cy="1492716"/>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Daily</a:t>
            </a:r>
          </a:p>
          <a:p>
            <a:pPr marL="1041400" lvl="1" indent="-444500">
              <a:lnSpc>
                <a:spcPct val="110000"/>
              </a:lnSpc>
              <a:spcBef>
                <a:spcPts val="1500"/>
              </a:spcBef>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15-minutes</a:t>
            </a:r>
          </a:p>
          <a:p>
            <a:pPr marL="1041400" lvl="1" indent="-444500">
              <a:lnSpc>
                <a:spcPct val="110000"/>
              </a:lnSpc>
              <a:spcBef>
                <a:spcPts val="1500"/>
              </a:spcBef>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Stand-up</a:t>
            </a:r>
          </a:p>
        </p:txBody>
      </p:sp>
      <p:sp>
        <p:nvSpPr>
          <p:cNvPr id="6" name="Rectangle 5"/>
          <p:cNvSpPr/>
          <p:nvPr/>
        </p:nvSpPr>
        <p:spPr>
          <a:xfrm>
            <a:off x="228600" y="5424354"/>
            <a:ext cx="8305800" cy="777136"/>
          </a:xfrm>
          <a:prstGeom prst="rect">
            <a:avLst/>
          </a:prstGeom>
        </p:spPr>
        <p:txBody>
          <a:bodyPr wrap="square">
            <a:spAutoFit/>
          </a:bodyPr>
          <a:lstStyle/>
          <a:p>
            <a:pPr marL="882650" lvl="1" indent="-285750">
              <a:spcBef>
                <a:spcPts val="1500"/>
              </a:spcBef>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Whole world is invited</a:t>
            </a:r>
          </a:p>
          <a:p>
            <a:pPr marL="882650" lvl="1" indent="-285750">
              <a:spcBef>
                <a:spcPts val="1500"/>
              </a:spcBef>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Only Team, Scrum Master, Product Owner can talk</a:t>
            </a:r>
          </a:p>
        </p:txBody>
      </p:sp>
    </p:spTree>
    <p:extLst>
      <p:ext uri="{BB962C8B-B14F-4D97-AF65-F5344CB8AC3E}">
        <p14:creationId xmlns:p14="http://schemas.microsoft.com/office/powerpoint/2010/main" val="2563149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26</a:t>
            </a:fld>
            <a:endParaRPr lang="uk-UA"/>
          </a:p>
        </p:txBody>
      </p:sp>
      <p:sp>
        <p:nvSpPr>
          <p:cNvPr id="4" name="Title 3"/>
          <p:cNvSpPr>
            <a:spLocks noGrp="1"/>
          </p:cNvSpPr>
          <p:nvPr>
            <p:ph type="title"/>
          </p:nvPr>
        </p:nvSpPr>
        <p:spPr/>
        <p:txBody>
          <a:bodyPr/>
          <a:lstStyle/>
          <a:p>
            <a:r>
              <a:rPr lang="en-US" dirty="0" smtClean="0"/>
              <a:t>Daily SCRUM</a:t>
            </a:r>
            <a:endParaRPr lang="uk-UA" dirty="0"/>
          </a:p>
        </p:txBody>
      </p:sp>
      <p:sp>
        <p:nvSpPr>
          <p:cNvPr id="5" name="Content Placeholder 2"/>
          <p:cNvSpPr>
            <a:spLocks noGrp="1"/>
          </p:cNvSpPr>
          <p:nvPr>
            <p:ph idx="1"/>
          </p:nvPr>
        </p:nvSpPr>
        <p:spPr>
          <a:xfrm>
            <a:off x="304800" y="1219200"/>
            <a:ext cx="8229600" cy="838199"/>
          </a:xfrm>
        </p:spPr>
        <p:txBody>
          <a:bodyPr>
            <a:normAutofit/>
          </a:bodyPr>
          <a:lstStyle/>
          <a:p>
            <a:pPr marL="254000" indent="0">
              <a:buNone/>
              <a:defRPr/>
            </a:pPr>
            <a:r>
              <a:rPr lang="en-US" sz="2000" dirty="0" smtClean="0">
                <a:solidFill>
                  <a:schemeClr val="tx1"/>
                </a:solidFill>
              </a:rPr>
              <a:t>Everyone answers 3 questions, which aren’t not status for the Scrum Master, but they are commitments in front of peers</a:t>
            </a:r>
          </a:p>
          <a:p>
            <a:endParaRPr lang="en-US" sz="2000" dirty="0"/>
          </a:p>
        </p:txBody>
      </p:sp>
      <p:sp>
        <p:nvSpPr>
          <p:cNvPr id="6" name="Flowchart: Alternate Process 5"/>
          <p:cNvSpPr/>
          <p:nvPr/>
        </p:nvSpPr>
        <p:spPr>
          <a:xfrm>
            <a:off x="1828800" y="2514599"/>
            <a:ext cx="48006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Verdana" pitchFamily="34" charset="0"/>
                <a:ea typeface="Verdana" pitchFamily="34" charset="0"/>
                <a:cs typeface="Verdana" pitchFamily="34" charset="0"/>
              </a:rPr>
              <a:t>What has been accomplished </a:t>
            </a:r>
            <a:r>
              <a:rPr lang="en-US" sz="2400" dirty="0">
                <a:solidFill>
                  <a:schemeClr val="tx1"/>
                </a:solidFill>
                <a:latin typeface="Verdana" pitchFamily="34" charset="0"/>
                <a:ea typeface="Verdana" pitchFamily="34" charset="0"/>
                <a:cs typeface="Verdana" pitchFamily="34" charset="0"/>
              </a:rPr>
              <a:t>since the last meeting?</a:t>
            </a:r>
          </a:p>
        </p:txBody>
      </p:sp>
      <p:sp>
        <p:nvSpPr>
          <p:cNvPr id="7" name="Flowchart: Alternate Process 6"/>
          <p:cNvSpPr/>
          <p:nvPr/>
        </p:nvSpPr>
        <p:spPr>
          <a:xfrm>
            <a:off x="1828800" y="3657599"/>
            <a:ext cx="48006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Verdana" pitchFamily="34" charset="0"/>
                <a:ea typeface="Verdana" pitchFamily="34" charset="0"/>
                <a:cs typeface="Verdana" pitchFamily="34" charset="0"/>
              </a:rPr>
              <a:t>What </a:t>
            </a:r>
            <a:r>
              <a:rPr lang="en-US" sz="2400" dirty="0">
                <a:solidFill>
                  <a:schemeClr val="tx1"/>
                </a:solidFill>
                <a:latin typeface="Verdana" pitchFamily="34" charset="0"/>
                <a:ea typeface="Verdana" pitchFamily="34" charset="0"/>
                <a:cs typeface="Verdana" pitchFamily="34" charset="0"/>
              </a:rPr>
              <a:t>is going to </a:t>
            </a:r>
            <a:r>
              <a:rPr lang="en-US" sz="2400" dirty="0" smtClean="0">
                <a:solidFill>
                  <a:schemeClr val="tx1"/>
                </a:solidFill>
                <a:latin typeface="Verdana" pitchFamily="34" charset="0"/>
                <a:ea typeface="Verdana" pitchFamily="34" charset="0"/>
                <a:cs typeface="Verdana" pitchFamily="34" charset="0"/>
              </a:rPr>
              <a:t>be done before </a:t>
            </a:r>
            <a:r>
              <a:rPr lang="en-US" sz="2400" dirty="0">
                <a:solidFill>
                  <a:schemeClr val="tx1"/>
                </a:solidFill>
                <a:latin typeface="Verdana" pitchFamily="34" charset="0"/>
                <a:ea typeface="Verdana" pitchFamily="34" charset="0"/>
                <a:cs typeface="Verdana" pitchFamily="34" charset="0"/>
              </a:rPr>
              <a:t>the next meeting?</a:t>
            </a:r>
          </a:p>
        </p:txBody>
      </p:sp>
      <p:sp>
        <p:nvSpPr>
          <p:cNvPr id="8" name="Flowchart: Alternate Process 7"/>
          <p:cNvSpPr/>
          <p:nvPr/>
        </p:nvSpPr>
        <p:spPr>
          <a:xfrm>
            <a:off x="1828800" y="4800599"/>
            <a:ext cx="48006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Verdana" pitchFamily="34" charset="0"/>
                <a:ea typeface="Verdana" pitchFamily="34" charset="0"/>
                <a:cs typeface="Verdana" pitchFamily="34" charset="0"/>
              </a:rPr>
              <a:t>Is anything on your way?</a:t>
            </a:r>
            <a:endParaRPr lang="en-US" sz="2400" dirty="0">
              <a:solidFill>
                <a:schemeClr val="tx1"/>
              </a:solidFill>
              <a:latin typeface="Verdana" pitchFamily="34" charset="0"/>
              <a:ea typeface="Verdana" pitchFamily="34" charset="0"/>
              <a:cs typeface="Verdana" pitchFamily="34" charset="0"/>
            </a:endParaRPr>
          </a:p>
        </p:txBody>
      </p:sp>
      <p:sp>
        <p:nvSpPr>
          <p:cNvPr id="9" name="Oval 8"/>
          <p:cNvSpPr/>
          <p:nvPr/>
        </p:nvSpPr>
        <p:spPr>
          <a:xfrm>
            <a:off x="6324600" y="2133599"/>
            <a:ext cx="685800" cy="685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800" b="1" dirty="0" smtClean="0">
                <a:ln>
                  <a:solidFill>
                    <a:schemeClr val="accent1">
                      <a:shade val="50000"/>
                    </a:schemeClr>
                  </a:solidFill>
                </a:ln>
                <a:latin typeface="Verdana" pitchFamily="34" charset="0"/>
                <a:ea typeface="Verdana" pitchFamily="34" charset="0"/>
                <a:cs typeface="Verdana" pitchFamily="34" charset="0"/>
              </a:rPr>
              <a:t>1</a:t>
            </a:r>
            <a:endParaRPr lang="en-US" sz="2800" b="1" dirty="0">
              <a:ln>
                <a:solidFill>
                  <a:schemeClr val="accent1">
                    <a:shade val="50000"/>
                  </a:schemeClr>
                </a:solidFill>
              </a:ln>
              <a:latin typeface="Verdana" pitchFamily="34" charset="0"/>
              <a:ea typeface="Verdana" pitchFamily="34" charset="0"/>
              <a:cs typeface="Verdana" pitchFamily="34" charset="0"/>
            </a:endParaRPr>
          </a:p>
        </p:txBody>
      </p:sp>
      <p:sp>
        <p:nvSpPr>
          <p:cNvPr id="10" name="Oval 9"/>
          <p:cNvSpPr/>
          <p:nvPr/>
        </p:nvSpPr>
        <p:spPr>
          <a:xfrm>
            <a:off x="6400800" y="3352799"/>
            <a:ext cx="685800" cy="685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800" b="1" dirty="0" smtClean="0">
                <a:ln>
                  <a:solidFill>
                    <a:schemeClr val="accent1">
                      <a:shade val="50000"/>
                    </a:schemeClr>
                  </a:solidFill>
                </a:ln>
                <a:latin typeface="Verdana" pitchFamily="34" charset="0"/>
                <a:ea typeface="Verdana" pitchFamily="34" charset="0"/>
                <a:cs typeface="Verdana" pitchFamily="34" charset="0"/>
              </a:rPr>
              <a:t>2</a:t>
            </a:r>
            <a:endParaRPr lang="en-US" sz="2800" b="1" dirty="0">
              <a:ln>
                <a:solidFill>
                  <a:schemeClr val="accent1">
                    <a:shade val="50000"/>
                  </a:schemeClr>
                </a:solidFill>
              </a:ln>
              <a:latin typeface="Verdana" pitchFamily="34" charset="0"/>
              <a:ea typeface="Verdana" pitchFamily="34" charset="0"/>
              <a:cs typeface="Verdana" pitchFamily="34" charset="0"/>
            </a:endParaRPr>
          </a:p>
        </p:txBody>
      </p:sp>
      <p:sp>
        <p:nvSpPr>
          <p:cNvPr id="11" name="Oval 10"/>
          <p:cNvSpPr/>
          <p:nvPr/>
        </p:nvSpPr>
        <p:spPr>
          <a:xfrm>
            <a:off x="6400800" y="4495799"/>
            <a:ext cx="685800" cy="685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800" b="1" dirty="0" smtClean="0">
                <a:ln>
                  <a:solidFill>
                    <a:schemeClr val="accent1">
                      <a:shade val="50000"/>
                    </a:schemeClr>
                  </a:solidFill>
                </a:ln>
                <a:latin typeface="Verdana" pitchFamily="34" charset="0"/>
                <a:ea typeface="Verdana" pitchFamily="34" charset="0"/>
                <a:cs typeface="Verdana" pitchFamily="34" charset="0"/>
              </a:rPr>
              <a:t>3</a:t>
            </a:r>
            <a:endParaRPr lang="en-US" sz="2800" b="1" dirty="0">
              <a:ln>
                <a:solidFill>
                  <a:schemeClr val="accent1">
                    <a:shade val="50000"/>
                  </a:schemeClr>
                </a:solidFill>
              </a:ln>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631492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27</a:t>
            </a:fld>
            <a:endParaRPr lang="uk-UA"/>
          </a:p>
        </p:txBody>
      </p:sp>
      <p:sp>
        <p:nvSpPr>
          <p:cNvPr id="4" name="Title 3"/>
          <p:cNvSpPr>
            <a:spLocks noGrp="1"/>
          </p:cNvSpPr>
          <p:nvPr>
            <p:ph type="title"/>
          </p:nvPr>
        </p:nvSpPr>
        <p:spPr/>
        <p:txBody>
          <a:bodyPr/>
          <a:lstStyle/>
          <a:p>
            <a:r>
              <a:rPr lang="en-US" dirty="0" smtClean="0"/>
              <a:t>Sprint Review</a:t>
            </a:r>
            <a:endParaRPr lang="uk-UA"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65" y="1600200"/>
            <a:ext cx="5116735" cy="340853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4"/>
          <p:cNvSpPr/>
          <p:nvPr/>
        </p:nvSpPr>
        <p:spPr>
          <a:xfrm>
            <a:off x="482930" y="5432048"/>
            <a:ext cx="4572000" cy="892552"/>
          </a:xfrm>
          <a:prstGeom prst="rect">
            <a:avLst/>
          </a:prstGeom>
        </p:spPr>
        <p:txBody>
          <a:bodyPr>
            <a:spAutoFit/>
          </a:bodyPr>
          <a:lstStyle/>
          <a:p>
            <a:pPr marL="285750" indent="-285750">
              <a:spcBef>
                <a:spcPts val="1200"/>
              </a:spcBef>
              <a:spcAft>
                <a:spcPts val="1200"/>
              </a:spcAft>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Whole team participates</a:t>
            </a:r>
          </a:p>
          <a:p>
            <a:pPr marL="285750" indent="-285750">
              <a:spcBef>
                <a:spcPts val="1200"/>
              </a:spcBef>
              <a:spcAft>
                <a:spcPts val="1200"/>
              </a:spcAft>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World is invited!</a:t>
            </a:r>
          </a:p>
        </p:txBody>
      </p:sp>
      <p:sp>
        <p:nvSpPr>
          <p:cNvPr id="9" name="Rectangle 8"/>
          <p:cNvSpPr/>
          <p:nvPr/>
        </p:nvSpPr>
        <p:spPr>
          <a:xfrm>
            <a:off x="5054930" y="1371600"/>
            <a:ext cx="3936670" cy="2508379"/>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Once per Sprint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4</a:t>
            </a:r>
            <a:r>
              <a:rPr lang="en-US" sz="2000" dirty="0" smtClean="0">
                <a:latin typeface="Segoe UI" panose="020B0502040204020203" pitchFamily="34" charset="0"/>
                <a:ea typeface="Segoe UI" panose="020B0502040204020203" pitchFamily="34" charset="0"/>
                <a:cs typeface="Segoe UI" panose="020B0502040204020203" pitchFamily="34" charset="0"/>
              </a:rPr>
              <a:t> hours for one month Sprint</a:t>
            </a:r>
          </a:p>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Team </a:t>
            </a:r>
            <a:r>
              <a:rPr lang="en-US" sz="2000" dirty="0">
                <a:latin typeface="Segoe UI" panose="020B0502040204020203" pitchFamily="34" charset="0"/>
                <a:ea typeface="Segoe UI" panose="020B0502040204020203" pitchFamily="34" charset="0"/>
                <a:cs typeface="Segoe UI" panose="020B0502040204020203" pitchFamily="34" charset="0"/>
              </a:rPr>
              <a:t>presents what it accomplished during the sprint</a:t>
            </a: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28</a:t>
            </a:fld>
            <a:endParaRPr lang="uk-UA"/>
          </a:p>
        </p:txBody>
      </p:sp>
      <p:sp>
        <p:nvSpPr>
          <p:cNvPr id="4" name="Title 3"/>
          <p:cNvSpPr>
            <a:spLocks noGrp="1"/>
          </p:cNvSpPr>
          <p:nvPr>
            <p:ph type="title"/>
          </p:nvPr>
        </p:nvSpPr>
        <p:spPr/>
        <p:txBody>
          <a:bodyPr/>
          <a:lstStyle/>
          <a:p>
            <a:r>
              <a:rPr lang="en-US" dirty="0" smtClean="0"/>
              <a:t>Sprint Retrospective</a:t>
            </a:r>
            <a:endParaRPr lang="uk-UA"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33450"/>
            <a:ext cx="4887016" cy="39436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444042" y="5562600"/>
            <a:ext cx="3088218" cy="415819"/>
          </a:xfrm>
          <a:prstGeom prst="rect">
            <a:avLst/>
          </a:prstGeom>
        </p:spPr>
        <p:txBody>
          <a:bodyPr wrap="none">
            <a:spAutoFit/>
          </a:bodyPr>
          <a:lstStyle/>
          <a:p>
            <a:pPr marL="698500" indent="-444500">
              <a:lnSpc>
                <a:spcPct val="150000"/>
              </a:lnSpc>
              <a:spcBef>
                <a:spcPts val="1300"/>
              </a:spcBef>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Whole team participates</a:t>
            </a:r>
          </a:p>
        </p:txBody>
      </p:sp>
      <p:sp>
        <p:nvSpPr>
          <p:cNvPr id="7" name="Rectangle 6"/>
          <p:cNvSpPr/>
          <p:nvPr/>
        </p:nvSpPr>
        <p:spPr>
          <a:xfrm>
            <a:off x="5029199" y="1194037"/>
            <a:ext cx="4114801" cy="2846933"/>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Once per Sprint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3</a:t>
            </a:r>
            <a:r>
              <a:rPr lang="en-US" sz="2000" dirty="0" smtClean="0">
                <a:latin typeface="Segoe UI" panose="020B0502040204020203" pitchFamily="34" charset="0"/>
                <a:ea typeface="Segoe UI" panose="020B0502040204020203" pitchFamily="34" charset="0"/>
                <a:cs typeface="Segoe UI" panose="020B0502040204020203" pitchFamily="34" charset="0"/>
              </a:rPr>
              <a:t> hours for one month Sprint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To revise development process to make it more effective and enjoyable for the next Sprint</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29</a:t>
            </a:fld>
            <a:endParaRPr lang="uk-UA"/>
          </a:p>
        </p:txBody>
      </p:sp>
      <p:sp>
        <p:nvSpPr>
          <p:cNvPr id="4" name="Title 3"/>
          <p:cNvSpPr>
            <a:spLocks noGrp="1"/>
          </p:cNvSpPr>
          <p:nvPr>
            <p:ph type="title"/>
          </p:nvPr>
        </p:nvSpPr>
        <p:spPr/>
        <p:txBody>
          <a:bodyPr/>
          <a:lstStyle/>
          <a:p>
            <a:r>
              <a:rPr lang="en-US" dirty="0" smtClean="0"/>
              <a:t>Sprint Retrospective</a:t>
            </a:r>
            <a:endParaRPr lang="uk-UA" dirty="0"/>
          </a:p>
        </p:txBody>
      </p:sp>
      <p:sp>
        <p:nvSpPr>
          <p:cNvPr id="6" name="Flowchart: Alternate Process 5"/>
          <p:cNvSpPr/>
          <p:nvPr/>
        </p:nvSpPr>
        <p:spPr>
          <a:xfrm>
            <a:off x="457200" y="1905000"/>
            <a:ext cx="3124200" cy="7620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Start doing</a:t>
            </a:r>
            <a:endParaRPr lang="en-US" sz="2400" dirty="0">
              <a:latin typeface="Verdana" pitchFamily="34" charset="0"/>
              <a:ea typeface="Verdana" pitchFamily="34" charset="0"/>
              <a:cs typeface="Verdana" pitchFamily="34" charset="0"/>
            </a:endParaRPr>
          </a:p>
        </p:txBody>
      </p:sp>
      <p:sp>
        <p:nvSpPr>
          <p:cNvPr id="7" name="Flowchart: Alternate Process 6"/>
          <p:cNvSpPr/>
          <p:nvPr/>
        </p:nvSpPr>
        <p:spPr>
          <a:xfrm>
            <a:off x="3048000" y="2878777"/>
            <a:ext cx="3124200" cy="7620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Continue doing</a:t>
            </a:r>
            <a:endParaRPr lang="en-US" sz="2400" dirty="0">
              <a:latin typeface="Verdana" pitchFamily="34" charset="0"/>
              <a:ea typeface="Verdana" pitchFamily="34" charset="0"/>
              <a:cs typeface="Verdana" pitchFamily="34" charset="0"/>
            </a:endParaRPr>
          </a:p>
        </p:txBody>
      </p:sp>
      <p:sp>
        <p:nvSpPr>
          <p:cNvPr id="8" name="Flowchart: Alternate Process 7"/>
          <p:cNvSpPr/>
          <p:nvPr/>
        </p:nvSpPr>
        <p:spPr>
          <a:xfrm>
            <a:off x="5486400" y="3810000"/>
            <a:ext cx="3124200" cy="7620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Stop doing</a:t>
            </a:r>
            <a:endParaRPr lang="en-US" sz="2400" dirty="0">
              <a:latin typeface="Verdana" pitchFamily="34" charset="0"/>
              <a:ea typeface="Verdana" pitchFamily="34" charset="0"/>
              <a:cs typeface="Verdana" pitchFamily="34" charset="0"/>
            </a:endParaRPr>
          </a:p>
        </p:txBody>
      </p:sp>
      <p:sp>
        <p:nvSpPr>
          <p:cNvPr id="9" name="Rectangle 8"/>
          <p:cNvSpPr/>
          <p:nvPr/>
        </p:nvSpPr>
        <p:spPr>
          <a:xfrm>
            <a:off x="381000" y="1066800"/>
            <a:ext cx="8001000" cy="461665"/>
          </a:xfrm>
          <a:prstGeom prst="rect">
            <a:avLst/>
          </a:prstGeom>
        </p:spPr>
        <p:txBody>
          <a:bodyPr wrap="square">
            <a:spAutoFit/>
          </a:bodyPr>
          <a:lstStyle/>
          <a:p>
            <a:pPr>
              <a:buNone/>
            </a:pPr>
            <a:r>
              <a:rPr lang="en-US" sz="2400" dirty="0">
                <a:latin typeface="Segoe UI" panose="020B0502040204020203" pitchFamily="34" charset="0"/>
                <a:ea typeface="Segoe UI" panose="020B0502040204020203" pitchFamily="34" charset="0"/>
                <a:cs typeface="Segoe UI" panose="020B0502040204020203" pitchFamily="34" charset="0"/>
              </a:rPr>
              <a:t>Whole team gathers and discusses what they’d like to:</a:t>
            </a:r>
          </a:p>
        </p:txBody>
      </p:sp>
      <p:sp>
        <p:nvSpPr>
          <p:cNvPr id="10" name="Rectangle 9"/>
          <p:cNvSpPr/>
          <p:nvPr/>
        </p:nvSpPr>
        <p:spPr>
          <a:xfrm>
            <a:off x="228600" y="5029200"/>
            <a:ext cx="8305800" cy="1231106"/>
          </a:xfrm>
          <a:prstGeom prst="rect">
            <a:avLst/>
          </a:prstGeom>
        </p:spPr>
        <p:txBody>
          <a:bodyPr wrap="square">
            <a:spAutoFit/>
          </a:bodyPr>
          <a:lstStyle/>
          <a:p>
            <a:pPr marL="285750" indent="-285750">
              <a:spcBef>
                <a:spcPts val="1200"/>
              </a:spcBef>
              <a:spcAft>
                <a:spcPts val="1200"/>
              </a:spcAft>
              <a:buFont typeface="Arial" panose="020B0604020202020204" pitchFamily="34" charset="0"/>
              <a:buChar char="•"/>
              <a:defRPr/>
            </a:pPr>
            <a:r>
              <a:rPr lang="en-US" dirty="0" smtClean="0">
                <a:latin typeface="Segoe UI" panose="020B0502040204020203" pitchFamily="34" charset="0"/>
                <a:ea typeface="Segoe UI" panose="020B0502040204020203" pitchFamily="34" charset="0"/>
                <a:cs typeface="Segoe UI" panose="020B0502040204020203" pitchFamily="34" charset="0"/>
              </a:rPr>
              <a:t>Team </a:t>
            </a:r>
            <a:r>
              <a:rPr lang="en-US" dirty="0">
                <a:latin typeface="Segoe UI" panose="020B0502040204020203" pitchFamily="34" charset="0"/>
                <a:ea typeface="Segoe UI" panose="020B0502040204020203" pitchFamily="34" charset="0"/>
                <a:cs typeface="Segoe UI" panose="020B0502040204020203" pitchFamily="34" charset="0"/>
              </a:rPr>
              <a:t>tries to fix </a:t>
            </a:r>
            <a:r>
              <a:rPr lang="en-US" dirty="0" smtClean="0">
                <a:latin typeface="Segoe UI" panose="020B0502040204020203" pitchFamily="34" charset="0"/>
                <a:ea typeface="Segoe UI" panose="020B0502040204020203" pitchFamily="34" charset="0"/>
                <a:cs typeface="Segoe UI" panose="020B0502040204020203" pitchFamily="34" charset="0"/>
              </a:rPr>
              <a:t>3-5 the most important </a:t>
            </a:r>
            <a:r>
              <a:rPr lang="en-US" dirty="0">
                <a:latin typeface="Segoe UI" panose="020B0502040204020203" pitchFamily="34" charset="0"/>
                <a:ea typeface="Segoe UI" panose="020B0502040204020203" pitchFamily="34" charset="0"/>
                <a:cs typeface="Segoe UI" panose="020B0502040204020203" pitchFamily="34" charset="0"/>
              </a:rPr>
              <a:t>items during the next sprint</a:t>
            </a:r>
          </a:p>
          <a:p>
            <a:pPr marL="285750" indent="-285750">
              <a:spcBef>
                <a:spcPts val="1200"/>
              </a:spcBef>
              <a:spcAft>
                <a:spcPts val="1200"/>
              </a:spcAft>
              <a:buFont typeface="Arial" panose="020B0604020202020204" pitchFamily="34" charset="0"/>
              <a:buChar char="•"/>
              <a:defRPr/>
            </a:pPr>
            <a:r>
              <a:rPr lang="en-US" dirty="0">
                <a:latin typeface="Segoe UI" panose="020B0502040204020203" pitchFamily="34" charset="0"/>
                <a:ea typeface="Segoe UI" panose="020B0502040204020203" pitchFamily="34" charset="0"/>
                <a:cs typeface="Segoe UI" panose="020B0502040204020203" pitchFamily="34" charset="0"/>
              </a:rPr>
              <a:t>At the beginning of each retrospective meeting team reviews items that were selected previous time</a:t>
            </a: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Agile intro</a:t>
            </a:r>
            <a:endParaRPr lang="en-US" dirty="0">
              <a:solidFill>
                <a:schemeClr val="bg1"/>
              </a:solidFill>
            </a:endParaRPr>
          </a:p>
        </p:txBody>
      </p:sp>
    </p:spTree>
    <p:extLst>
      <p:ext uri="{BB962C8B-B14F-4D97-AF65-F5344CB8AC3E}">
        <p14:creationId xmlns:p14="http://schemas.microsoft.com/office/powerpoint/2010/main" val="24153052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30</a:t>
            </a:fld>
            <a:endParaRPr lang="uk-UA"/>
          </a:p>
        </p:txBody>
      </p:sp>
      <p:sp>
        <p:nvSpPr>
          <p:cNvPr id="4" name="Title 3"/>
          <p:cNvSpPr>
            <a:spLocks noGrp="1"/>
          </p:cNvSpPr>
          <p:nvPr>
            <p:ph type="title"/>
          </p:nvPr>
        </p:nvSpPr>
        <p:spPr/>
        <p:txBody>
          <a:bodyPr/>
          <a:lstStyle/>
          <a:p>
            <a:r>
              <a:rPr lang="en-US" dirty="0" smtClean="0"/>
              <a:t>SCRUM Framework: Artifacts</a:t>
            </a:r>
            <a:endParaRPr lang="uk-UA" dirty="0"/>
          </a:p>
        </p:txBody>
      </p:sp>
      <p:grpSp>
        <p:nvGrpSpPr>
          <p:cNvPr id="5" name="Group 4"/>
          <p:cNvGrpSpPr/>
          <p:nvPr/>
        </p:nvGrpSpPr>
        <p:grpSpPr>
          <a:xfrm>
            <a:off x="76200" y="1295400"/>
            <a:ext cx="3581400" cy="2209800"/>
            <a:chOff x="381000" y="1371600"/>
            <a:chExt cx="3581400" cy="2209800"/>
          </a:xfrm>
          <a:scene3d>
            <a:camera prst="orthographicFront">
              <a:rot lat="0" lon="0" rev="0"/>
            </a:camera>
            <a:lightRig rig="balanced" dir="t">
              <a:rot lat="0" lon="0" rev="8700000"/>
            </a:lightRig>
          </a:scene3d>
        </p:grpSpPr>
        <p:sp>
          <p:nvSpPr>
            <p:cNvPr id="6" name="Rounded Rectangle 5"/>
            <p:cNvSpPr/>
            <p:nvPr/>
          </p:nvSpPr>
          <p:spPr>
            <a:xfrm>
              <a:off x="381000" y="1371600"/>
              <a:ext cx="3581400" cy="1676400"/>
            </a:xfrm>
            <a:prstGeom prst="roundRect">
              <a:avLst/>
            </a:prstGeom>
            <a:solidFill>
              <a:schemeClr val="bg1">
                <a:lumMod val="6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81000" y="19050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sp>
          <p:nvSpPr>
            <p:cNvPr id="8" name="TextBox 7"/>
            <p:cNvSpPr txBox="1"/>
            <p:nvPr/>
          </p:nvSpPr>
          <p:spPr>
            <a:xfrm>
              <a:off x="609600" y="14594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grpSp>
      <p:grpSp>
        <p:nvGrpSpPr>
          <p:cNvPr id="9" name="Group 8"/>
          <p:cNvGrpSpPr/>
          <p:nvPr/>
        </p:nvGrpSpPr>
        <p:grpSpPr>
          <a:xfrm>
            <a:off x="2362200" y="2362200"/>
            <a:ext cx="3886200" cy="2743200"/>
            <a:chOff x="3048000" y="2667000"/>
            <a:chExt cx="3886200" cy="2743200"/>
          </a:xfrm>
          <a:scene3d>
            <a:camera prst="orthographicFront">
              <a:rot lat="0" lon="0" rev="0"/>
            </a:camera>
            <a:lightRig rig="balanced" dir="t">
              <a:rot lat="0" lon="0" rev="8700000"/>
            </a:lightRig>
          </a:scene3d>
        </p:grpSpPr>
        <p:sp>
          <p:nvSpPr>
            <p:cNvPr id="10" name="Rounded Rectangle 9"/>
            <p:cNvSpPr/>
            <p:nvPr/>
          </p:nvSpPr>
          <p:spPr>
            <a:xfrm>
              <a:off x="3048000" y="2667000"/>
              <a:ext cx="3886200" cy="1676400"/>
            </a:xfrm>
            <a:prstGeom prst="roundRect">
              <a:avLst/>
            </a:prstGeom>
            <a:solidFill>
              <a:schemeClr val="bg1">
                <a:lumMod val="6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3048000" y="3200400"/>
              <a:ext cx="3886200" cy="22098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12" name="TextBox 11"/>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5486400" y="3962400"/>
            <a:ext cx="3581400" cy="2209800"/>
            <a:chOff x="533400" y="4495800"/>
            <a:chExt cx="3581400" cy="2209800"/>
          </a:xfrm>
          <a:scene3d>
            <a:camera prst="orthographicFront">
              <a:rot lat="0" lon="0" rev="0"/>
            </a:camera>
            <a:lightRig rig="balanced" dir="t">
              <a:rot lat="0" lon="0" rev="8700000"/>
            </a:lightRig>
          </a:scene3d>
        </p:grpSpPr>
        <p:sp>
          <p:nvSpPr>
            <p:cNvPr id="14" name="Rounded Rectangle 13"/>
            <p:cNvSpPr/>
            <p:nvPr/>
          </p:nvSpPr>
          <p:spPr>
            <a:xfrm>
              <a:off x="533400" y="44958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533400" y="50292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16" name="TextBox 15"/>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31</a:t>
            </a:fld>
            <a:endParaRPr lang="uk-UA"/>
          </a:p>
        </p:txBody>
      </p:sp>
      <p:sp>
        <p:nvSpPr>
          <p:cNvPr id="4" name="Title 3"/>
          <p:cNvSpPr>
            <a:spLocks noGrp="1"/>
          </p:cNvSpPr>
          <p:nvPr>
            <p:ph type="title"/>
          </p:nvPr>
        </p:nvSpPr>
        <p:spPr/>
        <p:txBody>
          <a:bodyPr/>
          <a:lstStyle/>
          <a:p>
            <a:r>
              <a:rPr lang="en-US" dirty="0" smtClean="0"/>
              <a:t>Product Backlog</a:t>
            </a:r>
            <a:endParaRPr lang="uk-UA" dirty="0"/>
          </a:p>
        </p:txBody>
      </p:sp>
      <p:sp>
        <p:nvSpPr>
          <p:cNvPr id="5" name="Content Placeholder 2"/>
          <p:cNvSpPr>
            <a:spLocks noGrp="1"/>
          </p:cNvSpPr>
          <p:nvPr>
            <p:ph idx="1"/>
          </p:nvPr>
        </p:nvSpPr>
        <p:spPr>
          <a:xfrm>
            <a:off x="4366260" y="1066800"/>
            <a:ext cx="4526280" cy="5181600"/>
          </a:xfrm>
        </p:spPr>
        <p:txBody>
          <a:bodyPr>
            <a:noAutofit/>
          </a:bodyPr>
          <a:lstStyle/>
          <a:p>
            <a:pPr marL="596900" indent="-342900">
              <a:lnSpc>
                <a:spcPct val="150000"/>
              </a:lnSpc>
              <a:buClrTx/>
              <a:buFont typeface="Wingdings" panose="05000000000000000000" pitchFamily="2" charset="2"/>
              <a:buChar char="ü"/>
              <a:tabLst>
                <a:tab pos="1187450" algn="l"/>
              </a:tabLst>
              <a:defRPr/>
            </a:pPr>
            <a:r>
              <a:rPr lang="en-US" sz="2000" dirty="0" smtClean="0">
                <a:solidFill>
                  <a:schemeClr val="tx1"/>
                </a:solidFill>
              </a:rPr>
              <a:t>The requirements for the product</a:t>
            </a:r>
          </a:p>
          <a:p>
            <a:pPr marL="596900" indent="-342900">
              <a:lnSpc>
                <a:spcPct val="150000"/>
              </a:lnSpc>
              <a:spcBef>
                <a:spcPts val="1400"/>
              </a:spcBef>
              <a:buClrTx/>
              <a:buFont typeface="Wingdings" panose="05000000000000000000" pitchFamily="2" charset="2"/>
              <a:buChar char="ü"/>
              <a:tabLst>
                <a:tab pos="1187450" algn="l"/>
              </a:tabLst>
              <a:defRPr/>
            </a:pPr>
            <a:r>
              <a:rPr lang="en-US" sz="2000" dirty="0" smtClean="0">
                <a:solidFill>
                  <a:schemeClr val="tx1"/>
                </a:solidFill>
              </a:rPr>
              <a:t>A list of all desired work on the project </a:t>
            </a:r>
            <a:r>
              <a:rPr lang="en-US" sz="1600" dirty="0" smtClean="0">
                <a:solidFill>
                  <a:schemeClr val="tx1"/>
                </a:solidFill>
              </a:rPr>
              <a:t>(enhancements, functions, bug fixes)</a:t>
            </a:r>
          </a:p>
          <a:p>
            <a:pPr marL="596900" indent="-342900">
              <a:lnSpc>
                <a:spcPct val="150000"/>
              </a:lnSpc>
              <a:spcBef>
                <a:spcPts val="1400"/>
              </a:spcBef>
              <a:buClrTx/>
              <a:buFont typeface="Wingdings" panose="05000000000000000000" pitchFamily="2" charset="2"/>
              <a:buChar char="ü"/>
              <a:tabLst>
                <a:tab pos="1187450" algn="l"/>
              </a:tabLst>
              <a:defRPr/>
            </a:pPr>
            <a:r>
              <a:rPr lang="en-US" sz="2000" dirty="0" smtClean="0">
                <a:solidFill>
                  <a:schemeClr val="tx1"/>
                </a:solidFill>
              </a:rPr>
              <a:t>Ideally expressed such that each item has value to the users or customers of the product </a:t>
            </a:r>
          </a:p>
          <a:p>
            <a:pPr marL="596900" indent="-342900">
              <a:lnSpc>
                <a:spcPct val="150000"/>
              </a:lnSpc>
              <a:spcBef>
                <a:spcPts val="1400"/>
              </a:spcBef>
              <a:buClrTx/>
              <a:buFont typeface="Wingdings" panose="05000000000000000000" pitchFamily="2" charset="2"/>
              <a:buChar char="ü"/>
              <a:tabLst>
                <a:tab pos="1187450" algn="l"/>
              </a:tabLst>
              <a:defRPr/>
            </a:pPr>
            <a:r>
              <a:rPr lang="en-US" sz="2000" dirty="0" smtClean="0">
                <a:solidFill>
                  <a:schemeClr val="tx1"/>
                </a:solidFill>
              </a:rPr>
              <a:t>Prioritized by the product owner</a:t>
            </a:r>
          </a:p>
          <a:p>
            <a:pPr marL="596900" indent="-342900">
              <a:lnSpc>
                <a:spcPct val="150000"/>
              </a:lnSpc>
              <a:spcBef>
                <a:spcPts val="1400"/>
              </a:spcBef>
              <a:buClrTx/>
              <a:buFont typeface="Wingdings" panose="05000000000000000000" pitchFamily="2" charset="2"/>
              <a:buChar char="ü"/>
              <a:tabLst>
                <a:tab pos="1187450" algn="l"/>
              </a:tabLst>
              <a:defRPr/>
            </a:pPr>
            <a:r>
              <a:rPr lang="en-US" sz="2000" dirty="0" smtClean="0">
                <a:solidFill>
                  <a:schemeClr val="tx1"/>
                </a:solidFill>
              </a:rPr>
              <a:t>Reprioritized at the start of each sprint</a:t>
            </a:r>
          </a:p>
        </p:txBody>
      </p:sp>
      <p:pic>
        <p:nvPicPr>
          <p:cNvPr id="6" name="Picture 5"/>
          <p:cNvPicPr>
            <a:picLocks noChangeAspect="1" noChangeArrowheads="1"/>
          </p:cNvPicPr>
          <p:nvPr/>
        </p:nvPicPr>
        <p:blipFill>
          <a:blip r:embed="rId3" cstate="print"/>
          <a:srcRect/>
          <a:stretch>
            <a:fillRect/>
          </a:stretch>
        </p:blipFill>
        <p:spPr bwMode="auto">
          <a:xfrm>
            <a:off x="609600" y="1752600"/>
            <a:ext cx="3733800" cy="1905000"/>
          </a:xfrm>
          <a:prstGeom prst="rect">
            <a:avLst/>
          </a:prstGeom>
          <a:noFill/>
          <a:ln w="9525">
            <a:noFill/>
            <a:miter lim="800000"/>
            <a:headEnd/>
            <a:tailEnd/>
          </a:ln>
        </p:spPr>
      </p:pic>
      <p:sp>
        <p:nvSpPr>
          <p:cNvPr id="7" name="Line 5"/>
          <p:cNvSpPr>
            <a:spLocks noChangeShapeType="1"/>
          </p:cNvSpPr>
          <p:nvPr/>
        </p:nvSpPr>
        <p:spPr bwMode="auto">
          <a:xfrm>
            <a:off x="1295400" y="3200400"/>
            <a:ext cx="609600" cy="1295400"/>
          </a:xfrm>
          <a:prstGeom prst="line">
            <a:avLst/>
          </a:prstGeom>
          <a:noFill/>
          <a:ln w="38100">
            <a:solidFill>
              <a:srgbClr val="385D8A"/>
            </a:solidFill>
            <a:round/>
            <a:headEnd type="stealth" w="med" len="med"/>
            <a:tailEnd/>
          </a:ln>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8" name="Flowchart: Alternate Process 7"/>
          <p:cNvSpPr/>
          <p:nvPr/>
        </p:nvSpPr>
        <p:spPr>
          <a:xfrm>
            <a:off x="1524000" y="4495800"/>
            <a:ext cx="22860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algn="ctr"/>
            <a:r>
              <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This is the Product Backlog</a:t>
            </a:r>
          </a:p>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32</a:t>
            </a:fld>
            <a:endParaRPr lang="uk-UA"/>
          </a:p>
        </p:txBody>
      </p:sp>
      <p:sp>
        <p:nvSpPr>
          <p:cNvPr id="4" name="Title 3"/>
          <p:cNvSpPr>
            <a:spLocks noGrp="1"/>
          </p:cNvSpPr>
          <p:nvPr>
            <p:ph type="title"/>
          </p:nvPr>
        </p:nvSpPr>
        <p:spPr/>
        <p:txBody>
          <a:bodyPr/>
          <a:lstStyle/>
          <a:p>
            <a:r>
              <a:rPr lang="en-US" dirty="0" smtClean="0"/>
              <a:t>Product Backlog Example</a:t>
            </a:r>
            <a:endParaRPr lang="uk-UA" dirty="0"/>
          </a:p>
        </p:txBody>
      </p:sp>
      <p:graphicFrame>
        <p:nvGraphicFramePr>
          <p:cNvPr id="5" name="Table 4"/>
          <p:cNvGraphicFramePr>
            <a:graphicFrameLocks noGrp="1"/>
          </p:cNvGraphicFramePr>
          <p:nvPr>
            <p:extLst>
              <p:ext uri="{D42A27DB-BD31-4B8C-83A1-F6EECF244321}">
                <p14:modId xmlns:p14="http://schemas.microsoft.com/office/powerpoint/2010/main" val="1733215982"/>
              </p:ext>
            </p:extLst>
          </p:nvPr>
        </p:nvGraphicFramePr>
        <p:xfrm>
          <a:off x="762000" y="1524000"/>
          <a:ext cx="7924800" cy="4172373"/>
        </p:xfrm>
        <a:graphic>
          <a:graphicData uri="http://schemas.openxmlformats.org/drawingml/2006/table">
            <a:tbl>
              <a:tblPr/>
              <a:tblGrid>
                <a:gridCol w="6400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1117599">
                <a:tc>
                  <a:txBody>
                    <a:bodyPr/>
                    <a:lstStyle/>
                    <a:p>
                      <a:pPr algn="ctr" rtl="0" fontAlgn="ctr"/>
                      <a:r>
                        <a:rPr lang="en-US" sz="1600" b="0" i="0" u="none" strike="noStrike" dirty="0" smtClean="0">
                          <a:solidFill>
                            <a:srgbClr val="FFFFFF"/>
                          </a:solidFill>
                          <a:effectLst/>
                          <a:latin typeface="Verdana"/>
                        </a:rPr>
                        <a:t>Backlog item</a:t>
                      </a:r>
                      <a:endParaRPr lang="en-US" sz="1600" b="0" i="0" u="none" strike="noStrike" dirty="0">
                        <a:solidFill>
                          <a:srgbClr val="FFFFFF"/>
                        </a:solidFill>
                        <a:effectLst/>
                        <a:latin typeface="Verdan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dirty="0">
                          <a:solidFill>
                            <a:srgbClr val="FFFFFF"/>
                          </a:solidFill>
                          <a:effectLst/>
                          <a:latin typeface="Verdana"/>
                        </a:rPr>
                        <a:t>Estimate </a:t>
                      </a:r>
                      <a:endParaRPr lang="en-US" sz="1600" b="0" i="0" u="none" strike="noStrike" dirty="0" smtClean="0">
                        <a:solidFill>
                          <a:srgbClr val="FFFFFF"/>
                        </a:solidFill>
                        <a:effectLst/>
                        <a:latin typeface="Verdana"/>
                      </a:endParaRPr>
                    </a:p>
                    <a:p>
                      <a:pPr algn="ctr" rtl="0" fontAlgn="ctr"/>
                      <a:r>
                        <a:rPr lang="en-US" sz="1600" b="0" i="0" u="none" strike="noStrike" dirty="0" smtClean="0">
                          <a:solidFill>
                            <a:srgbClr val="FFFFFF"/>
                          </a:solidFill>
                          <a:effectLst/>
                          <a:latin typeface="Verdana"/>
                        </a:rPr>
                        <a:t>(</a:t>
                      </a:r>
                      <a:r>
                        <a:rPr lang="en-US" sz="1600" b="0" i="0" u="none" strike="noStrike" dirty="0">
                          <a:solidFill>
                            <a:srgbClr val="FFFFFF"/>
                          </a:solidFill>
                          <a:effectLst/>
                          <a:latin typeface="Verdana"/>
                        </a:rPr>
                        <a:t>story points)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0"/>
                  </a:ext>
                </a:extLst>
              </a:tr>
              <a:tr h="372534">
                <a:tc>
                  <a:txBody>
                    <a:bodyPr/>
                    <a:lstStyle/>
                    <a:p>
                      <a:pPr algn="l" rtl="0" fontAlgn="ctr"/>
                      <a:r>
                        <a:rPr lang="en-US" sz="1600" b="0" i="0" u="none" strike="noStrike" dirty="0" smtClean="0">
                          <a:solidFill>
                            <a:srgbClr val="000000"/>
                          </a:solidFill>
                          <a:effectLst/>
                          <a:latin typeface="Verdana"/>
                        </a:rPr>
                        <a:t>As a house owner, I want to see Christmas </a:t>
                      </a:r>
                      <a:r>
                        <a:rPr lang="en-US" sz="1600" b="0" i="0" u="none" strike="noStrike" dirty="0">
                          <a:solidFill>
                            <a:srgbClr val="000000"/>
                          </a:solidFill>
                          <a:effectLst/>
                          <a:latin typeface="Verdana"/>
                        </a:rPr>
                        <a:t>Tree in living </a:t>
                      </a:r>
                      <a:r>
                        <a:rPr lang="en-US" sz="1600" b="0" i="0" u="none" strike="noStrike" dirty="0" smtClean="0">
                          <a:solidFill>
                            <a:srgbClr val="000000"/>
                          </a:solidFill>
                          <a:effectLst/>
                          <a:latin typeface="Verdana"/>
                        </a:rPr>
                        <a:t>room, so that to celebrate the Christmas</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1"/>
                  </a:ext>
                </a:extLst>
              </a:tr>
              <a:tr h="372534">
                <a:tc>
                  <a:txBody>
                    <a:bodyPr/>
                    <a:lstStyle/>
                    <a:p>
                      <a:pPr algn="l" rtl="0" fontAlgn="ctr"/>
                      <a:r>
                        <a:rPr lang="en-US" sz="1600" b="0" i="0" u="none" strike="noStrike" dirty="0">
                          <a:solidFill>
                            <a:srgbClr val="000000"/>
                          </a:solidFill>
                          <a:effectLst/>
                          <a:latin typeface="Verdana"/>
                        </a:rPr>
                        <a:t>As a </a:t>
                      </a:r>
                      <a:r>
                        <a:rPr lang="en-US" sz="1600" b="0" i="0" u="none" strike="noStrike" dirty="0" smtClean="0">
                          <a:solidFill>
                            <a:srgbClr val="000000"/>
                          </a:solidFill>
                          <a:effectLst/>
                          <a:latin typeface="Verdana"/>
                        </a:rPr>
                        <a:t>house owner, </a:t>
                      </a:r>
                      <a:r>
                        <a:rPr lang="en-US" sz="1600" b="0" i="0" u="none" strike="noStrike" dirty="0">
                          <a:solidFill>
                            <a:srgbClr val="000000"/>
                          </a:solidFill>
                          <a:effectLst/>
                          <a:latin typeface="Verdana"/>
                        </a:rPr>
                        <a:t>I want to have New Year decorated </a:t>
                      </a:r>
                      <a:r>
                        <a:rPr lang="en-US" sz="1600" b="0" i="0" u="none" strike="noStrike" dirty="0" smtClean="0">
                          <a:solidFill>
                            <a:srgbClr val="000000"/>
                          </a:solidFill>
                          <a:effectLst/>
                          <a:latin typeface="Verdana"/>
                        </a:rPr>
                        <a:t>windows, so</a:t>
                      </a:r>
                      <a:r>
                        <a:rPr lang="en-US" sz="1600" b="0" i="0" u="none" strike="noStrike" baseline="0" dirty="0" smtClean="0">
                          <a:solidFill>
                            <a:srgbClr val="000000"/>
                          </a:solidFill>
                          <a:effectLst/>
                          <a:latin typeface="Verdana"/>
                        </a:rPr>
                        <a:t> that people can see nice windows from the outside</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r h="372534">
                <a:tc>
                  <a:txBody>
                    <a:bodyPr/>
                    <a:lstStyle/>
                    <a:p>
                      <a:pPr algn="l" rtl="0" fontAlgn="ctr"/>
                      <a:r>
                        <a:rPr lang="en-US" sz="1600" b="0" i="0" u="none" strike="noStrike" dirty="0">
                          <a:solidFill>
                            <a:srgbClr val="000000"/>
                          </a:solidFill>
                          <a:effectLst/>
                          <a:latin typeface="Verdana"/>
                        </a:rPr>
                        <a:t>As a guest, I want to have sitting </a:t>
                      </a:r>
                      <a:r>
                        <a:rPr lang="en-US" sz="1600" b="0" i="0" u="none" strike="noStrike" dirty="0" smtClean="0">
                          <a:solidFill>
                            <a:srgbClr val="000000"/>
                          </a:solidFill>
                          <a:effectLst/>
                          <a:latin typeface="Verdana"/>
                        </a:rPr>
                        <a:t>place, so that to have a rest during</a:t>
                      </a:r>
                      <a:r>
                        <a:rPr lang="en-US" sz="1600" b="0" i="0" u="none" strike="noStrike" baseline="0" dirty="0" smtClean="0">
                          <a:solidFill>
                            <a:srgbClr val="000000"/>
                          </a:solidFill>
                          <a:effectLst/>
                          <a:latin typeface="Verdana"/>
                        </a:rPr>
                        <a:t> celebration</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3"/>
                  </a:ext>
                </a:extLst>
              </a:tr>
              <a:tr h="372534">
                <a:tc>
                  <a:txBody>
                    <a:bodyPr/>
                    <a:lstStyle/>
                    <a:p>
                      <a:pPr algn="l" rtl="0" fontAlgn="ctr"/>
                      <a:r>
                        <a:rPr lang="en-US" sz="1600" b="0" i="0" u="none" strike="noStrike" dirty="0">
                          <a:solidFill>
                            <a:srgbClr val="000000"/>
                          </a:solidFill>
                          <a:effectLst/>
                          <a:latin typeface="Verdana"/>
                        </a:rPr>
                        <a:t>As a guest, I want to have ability to listen the </a:t>
                      </a:r>
                      <a:r>
                        <a:rPr lang="en-US" sz="1600" b="0" i="0" u="none" strike="noStrike" dirty="0" smtClean="0">
                          <a:solidFill>
                            <a:srgbClr val="000000"/>
                          </a:solidFill>
                          <a:effectLst/>
                          <a:latin typeface="Verdana"/>
                        </a:rPr>
                        <a:t>music, so that I can dance</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4"/>
                  </a:ext>
                </a:extLst>
              </a:tr>
              <a:tr h="372534">
                <a:tc>
                  <a:txBody>
                    <a:bodyPr/>
                    <a:lstStyle/>
                    <a:p>
                      <a:pPr algn="l" rtl="0" fontAlgn="ctr"/>
                      <a:r>
                        <a:rPr lang="en-US" sz="1600" b="0" i="0" u="none" strike="noStrike" dirty="0">
                          <a:solidFill>
                            <a:srgbClr val="000000"/>
                          </a:solidFill>
                          <a:effectLst/>
                          <a:latin typeface="Verdana"/>
                        </a:rPr>
                        <a:t>As a guest, I want to have different dishes on the holiday </a:t>
                      </a:r>
                      <a:r>
                        <a:rPr lang="en-US" sz="1600" b="0" i="0" u="none" strike="noStrike" dirty="0" smtClean="0">
                          <a:solidFill>
                            <a:srgbClr val="000000"/>
                          </a:solidFill>
                          <a:effectLst/>
                          <a:latin typeface="Verdana"/>
                        </a:rPr>
                        <a:t>table, so that do</a:t>
                      </a:r>
                      <a:r>
                        <a:rPr lang="en-US" sz="1600" b="0" i="0" u="none" strike="noStrike" baseline="0" dirty="0" smtClean="0">
                          <a:solidFill>
                            <a:srgbClr val="000000"/>
                          </a:solidFill>
                          <a:effectLst/>
                          <a:latin typeface="Verdana"/>
                        </a:rPr>
                        <a:t> not be hungry on celebration</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5"/>
                  </a:ext>
                </a:extLst>
              </a:tr>
              <a:tr h="372534">
                <a:tc>
                  <a:txBody>
                    <a:bodyPr/>
                    <a:lstStyle/>
                    <a:p>
                      <a:pPr algn="l" rtl="0" fontAlgn="ctr"/>
                      <a:r>
                        <a:rPr lang="en-US" sz="1600" b="0" i="0" u="none" strike="noStrike">
                          <a:solidFill>
                            <a:srgbClr val="000000"/>
                          </a:solidFill>
                          <a:effectLst/>
                          <a:latin typeface="Verdana"/>
                        </a:rPr>
                        <a:t>...</a:t>
                      </a: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6"/>
                  </a:ext>
                </a:extLst>
              </a:tr>
            </a:tbl>
          </a:graphicData>
        </a:graphic>
      </p:graphicFrame>
      <p:sp>
        <p:nvSpPr>
          <p:cNvPr id="6" name="Oval 5"/>
          <p:cNvSpPr/>
          <p:nvPr/>
        </p:nvSpPr>
        <p:spPr>
          <a:xfrm>
            <a:off x="304800" y="2438400"/>
            <a:ext cx="8305800" cy="838200"/>
          </a:xfrm>
          <a:prstGeom prst="ellipse">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477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33</a:t>
            </a:fld>
            <a:endParaRPr lang="uk-UA"/>
          </a:p>
        </p:txBody>
      </p:sp>
      <p:sp>
        <p:nvSpPr>
          <p:cNvPr id="4" name="Title 3"/>
          <p:cNvSpPr>
            <a:spLocks noGrp="1"/>
          </p:cNvSpPr>
          <p:nvPr>
            <p:ph type="title"/>
          </p:nvPr>
        </p:nvSpPr>
        <p:spPr/>
        <p:txBody>
          <a:bodyPr/>
          <a:lstStyle/>
          <a:p>
            <a:r>
              <a:rPr lang="en-US" dirty="0" smtClean="0"/>
              <a:t>Release </a:t>
            </a:r>
            <a:r>
              <a:rPr lang="en-US" dirty="0" err="1" smtClean="0"/>
              <a:t>Burndown</a:t>
            </a:r>
            <a:endParaRPr lang="uk-UA"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14" y="1649951"/>
            <a:ext cx="5022273" cy="35580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5486400" y="1371600"/>
            <a:ext cx="3413760" cy="3477875"/>
          </a:xfrm>
          <a:prstGeom prst="rect">
            <a:avLst/>
          </a:prstGeom>
        </p:spPr>
        <p:txBody>
          <a:bodyPr wrap="square">
            <a:spAutoFit/>
          </a:bodyPr>
          <a:lstStyle/>
          <a:p>
            <a:pPr marL="285750" indent="-285750">
              <a:buFont typeface="Wingdings" panose="05000000000000000000" pitchFamily="2" charset="2"/>
              <a:buChar char="ü"/>
            </a:pPr>
            <a:r>
              <a:rPr lang="en-US" sz="2000" dirty="0" smtClean="0">
                <a:latin typeface="Segoe UI" panose="020B0502040204020203" pitchFamily="34" charset="0"/>
                <a:ea typeface="Segoe UI" panose="020B0502040204020203" pitchFamily="34" charset="0"/>
                <a:cs typeface="Segoe UI" panose="020B0502040204020203" pitchFamily="34" charset="0"/>
              </a:rPr>
              <a:t>Records  </a:t>
            </a:r>
            <a:r>
              <a:rPr lang="en-US" sz="2000" dirty="0">
                <a:latin typeface="Segoe UI" panose="020B0502040204020203" pitchFamily="34" charset="0"/>
                <a:ea typeface="Segoe UI" panose="020B0502040204020203" pitchFamily="34" charset="0"/>
                <a:cs typeface="Segoe UI" panose="020B0502040204020203" pitchFamily="34" charset="0"/>
              </a:rPr>
              <a:t>the  sum  of  remaining  Product Backlog  estimated  effort  across  </a:t>
            </a:r>
            <a:r>
              <a:rPr lang="en-US" sz="2000" dirty="0" smtClean="0">
                <a:latin typeface="Segoe UI" panose="020B0502040204020203" pitchFamily="34" charset="0"/>
                <a:ea typeface="Segoe UI" panose="020B0502040204020203" pitchFamily="34" charset="0"/>
                <a:cs typeface="Segoe UI" panose="020B0502040204020203" pitchFamily="34" charset="0"/>
              </a:rPr>
              <a:t>time</a:t>
            </a:r>
          </a:p>
          <a:p>
            <a:pPr marL="285750" indent="-285750">
              <a:buFont typeface="Wingdings" panose="05000000000000000000" pitchFamily="2" charset="2"/>
              <a:buChar char="ü"/>
            </a:pP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Wingdings" panose="05000000000000000000" pitchFamily="2" charset="2"/>
              <a:buChar char="ü"/>
            </a:pPr>
            <a:r>
              <a:rPr lang="en-US" sz="2000" dirty="0" smtClean="0">
                <a:latin typeface="Segoe UI" panose="020B0502040204020203" pitchFamily="34" charset="0"/>
                <a:ea typeface="Segoe UI" panose="020B0502040204020203" pitchFamily="34" charset="0"/>
                <a:cs typeface="Segoe UI" panose="020B0502040204020203" pitchFamily="34" charset="0"/>
              </a:rPr>
              <a:t>Initial estimates can be changed</a:t>
            </a:r>
          </a:p>
          <a:p>
            <a:pPr marL="285750" indent="-285750">
              <a:buFont typeface="Wingdings" panose="05000000000000000000" pitchFamily="2" charset="2"/>
              <a:buChar char="ü"/>
            </a:pP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Wingdings" panose="05000000000000000000" pitchFamily="2" charset="2"/>
              <a:buChar char="ü"/>
            </a:pPr>
            <a:r>
              <a:rPr lang="en-US" sz="2000" dirty="0" smtClean="0">
                <a:latin typeface="Segoe UI" panose="020B0502040204020203" pitchFamily="34" charset="0"/>
                <a:ea typeface="Segoe UI" panose="020B0502040204020203" pitchFamily="34" charset="0"/>
                <a:cs typeface="Segoe UI" panose="020B0502040204020203" pitchFamily="34" charset="0"/>
              </a:rPr>
              <a:t>Trend line is drawn based on the changes in remaining work</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510268" y="5791200"/>
            <a:ext cx="5162247" cy="400110"/>
          </a:xfrm>
          <a:prstGeom prst="rect">
            <a:avLst/>
          </a:prstGeom>
        </p:spPr>
        <p:txBody>
          <a:bodyPr wrap="none">
            <a:spAutoFit/>
          </a:bodyPr>
          <a:lstStyle/>
          <a:p>
            <a:pPr marL="285750" indent="-285750">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The  Team  is responsible for all estimates</a:t>
            </a:r>
          </a:p>
        </p:txBody>
      </p:sp>
    </p:spTree>
    <p:extLst>
      <p:ext uri="{BB962C8B-B14F-4D97-AF65-F5344CB8AC3E}">
        <p14:creationId xmlns:p14="http://schemas.microsoft.com/office/powerpoint/2010/main" val="30314356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34</a:t>
            </a:fld>
            <a:endParaRPr lang="uk-UA"/>
          </a:p>
        </p:txBody>
      </p:sp>
      <p:sp>
        <p:nvSpPr>
          <p:cNvPr id="4" name="Title 3"/>
          <p:cNvSpPr>
            <a:spLocks noGrp="1"/>
          </p:cNvSpPr>
          <p:nvPr>
            <p:ph type="title"/>
          </p:nvPr>
        </p:nvSpPr>
        <p:spPr/>
        <p:txBody>
          <a:bodyPr/>
          <a:lstStyle/>
          <a:p>
            <a:r>
              <a:rPr lang="en-US" dirty="0" smtClean="0"/>
              <a:t>Sprint Backlog</a:t>
            </a:r>
            <a:endParaRPr lang="uk-UA" dirty="0"/>
          </a:p>
        </p:txBody>
      </p:sp>
      <p:pic>
        <p:nvPicPr>
          <p:cNvPr id="6" name="Picture 5"/>
          <p:cNvPicPr>
            <a:picLocks noChangeAspect="1" noChangeArrowheads="1"/>
          </p:cNvPicPr>
          <p:nvPr/>
        </p:nvPicPr>
        <p:blipFill>
          <a:blip r:embed="rId3" cstate="print"/>
          <a:srcRect/>
          <a:stretch>
            <a:fillRect/>
          </a:stretch>
        </p:blipFill>
        <p:spPr bwMode="auto">
          <a:xfrm>
            <a:off x="609600" y="1752600"/>
            <a:ext cx="3733800" cy="1905000"/>
          </a:xfrm>
          <a:prstGeom prst="rect">
            <a:avLst/>
          </a:prstGeom>
          <a:noFill/>
          <a:ln w="9525">
            <a:noFill/>
            <a:miter lim="800000"/>
            <a:headEnd/>
            <a:tailEnd/>
          </a:ln>
        </p:spPr>
      </p:pic>
      <p:sp>
        <p:nvSpPr>
          <p:cNvPr id="7" name="Line 5"/>
          <p:cNvSpPr>
            <a:spLocks noChangeShapeType="1"/>
          </p:cNvSpPr>
          <p:nvPr/>
        </p:nvSpPr>
        <p:spPr bwMode="auto">
          <a:xfrm flipH="1">
            <a:off x="1905000" y="3200400"/>
            <a:ext cx="228600" cy="1295400"/>
          </a:xfrm>
          <a:prstGeom prst="line">
            <a:avLst/>
          </a:prstGeom>
          <a:noFill/>
          <a:ln w="38100">
            <a:solidFill>
              <a:srgbClr val="385D8A"/>
            </a:solidFill>
            <a:round/>
            <a:headEnd type="stealth" w="med" len="med"/>
            <a:tailEnd/>
          </a:ln>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8" name="Flowchart: Alternate Process 7"/>
          <p:cNvSpPr/>
          <p:nvPr/>
        </p:nvSpPr>
        <p:spPr>
          <a:xfrm>
            <a:off x="1524000" y="4495800"/>
            <a:ext cx="22860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algn="ctr"/>
            <a:r>
              <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This is the Sprint Backlog</a:t>
            </a:r>
          </a:p>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9" name="Content Placeholder 2"/>
          <p:cNvSpPr>
            <a:spLocks noGrp="1"/>
          </p:cNvSpPr>
          <p:nvPr>
            <p:ph idx="1"/>
          </p:nvPr>
        </p:nvSpPr>
        <p:spPr>
          <a:xfrm>
            <a:off x="4343400" y="937418"/>
            <a:ext cx="4526280" cy="4244182"/>
          </a:xfrm>
        </p:spPr>
        <p:txBody>
          <a:bodyPr>
            <a:noAutofit/>
          </a:bodyPr>
          <a:lstStyle/>
          <a:p>
            <a:pPr marL="596900" indent="-342900">
              <a:lnSpc>
                <a:spcPct val="150000"/>
              </a:lnSpc>
              <a:buClrTx/>
              <a:buFont typeface="Wingdings" panose="05000000000000000000" pitchFamily="2" charset="2"/>
              <a:buChar char="ü"/>
              <a:tabLst>
                <a:tab pos="1187450" algn="l"/>
              </a:tabLst>
              <a:defRPr/>
            </a:pPr>
            <a:r>
              <a:rPr lang="en-US" sz="2000" dirty="0" smtClean="0">
                <a:solidFill>
                  <a:schemeClr val="tx1"/>
                </a:solidFill>
              </a:rPr>
              <a:t>Tasks  </a:t>
            </a:r>
            <a:r>
              <a:rPr lang="en-US" sz="2000" dirty="0">
                <a:solidFill>
                  <a:schemeClr val="tx1"/>
                </a:solidFill>
              </a:rPr>
              <a:t>the  Team  performs  to  turn </a:t>
            </a:r>
            <a:r>
              <a:rPr lang="en-US" sz="2000" dirty="0" smtClean="0">
                <a:solidFill>
                  <a:schemeClr val="tx1"/>
                </a:solidFill>
              </a:rPr>
              <a:t>Product  </a:t>
            </a:r>
            <a:r>
              <a:rPr lang="en-US" sz="2000" dirty="0">
                <a:solidFill>
                  <a:schemeClr val="tx1"/>
                </a:solidFill>
              </a:rPr>
              <a:t>Backlog  items  into  a  “done”  </a:t>
            </a:r>
            <a:r>
              <a:rPr lang="en-US" sz="2000" dirty="0" smtClean="0">
                <a:solidFill>
                  <a:schemeClr val="tx1"/>
                </a:solidFill>
              </a:rPr>
              <a:t>increment </a:t>
            </a:r>
          </a:p>
          <a:p>
            <a:pPr marL="596900" indent="-342900">
              <a:lnSpc>
                <a:spcPct val="150000"/>
              </a:lnSpc>
              <a:buClrTx/>
              <a:buFont typeface="Wingdings" panose="05000000000000000000" pitchFamily="2" charset="2"/>
              <a:buChar char="ü"/>
              <a:tabLst>
                <a:tab pos="1187450" algn="l"/>
              </a:tabLst>
              <a:defRPr/>
            </a:pPr>
            <a:r>
              <a:rPr lang="en-US" sz="2000" dirty="0" smtClean="0">
                <a:solidFill>
                  <a:schemeClr val="tx1"/>
                </a:solidFill>
              </a:rPr>
              <a:t>All </a:t>
            </a:r>
            <a:r>
              <a:rPr lang="en-US" sz="2000" dirty="0">
                <a:solidFill>
                  <a:schemeClr val="tx1"/>
                </a:solidFill>
              </a:rPr>
              <a:t>of the work that the Team </a:t>
            </a:r>
            <a:r>
              <a:rPr lang="en-US" sz="2000" dirty="0" smtClean="0">
                <a:solidFill>
                  <a:schemeClr val="tx1"/>
                </a:solidFill>
              </a:rPr>
              <a:t>identifies  </a:t>
            </a:r>
            <a:r>
              <a:rPr lang="en-US" sz="2000" dirty="0">
                <a:solidFill>
                  <a:schemeClr val="tx1"/>
                </a:solidFill>
              </a:rPr>
              <a:t>as  necessary  to  meet  the  Sprint  </a:t>
            </a:r>
            <a:r>
              <a:rPr lang="en-US" sz="2000" dirty="0" smtClean="0">
                <a:solidFill>
                  <a:schemeClr val="tx1"/>
                </a:solidFill>
              </a:rPr>
              <a:t>goal</a:t>
            </a:r>
            <a:endParaRPr lang="en-US" sz="2000" dirty="0">
              <a:solidFill>
                <a:schemeClr val="tx1"/>
              </a:solidFill>
            </a:endParaRPr>
          </a:p>
          <a:p>
            <a:pPr marL="596900" indent="-342900">
              <a:lnSpc>
                <a:spcPct val="150000"/>
              </a:lnSpc>
              <a:buClrTx/>
              <a:buFont typeface="Wingdings" panose="05000000000000000000" pitchFamily="2" charset="2"/>
              <a:buChar char="ü"/>
              <a:tabLst>
                <a:tab pos="1187450" algn="l"/>
              </a:tabLst>
              <a:defRPr/>
            </a:pPr>
            <a:r>
              <a:rPr lang="en-US" sz="2000" dirty="0">
                <a:solidFill>
                  <a:schemeClr val="tx1"/>
                </a:solidFill>
              </a:rPr>
              <a:t>Team  modifies  Sprint  Backlog  throughout  the  </a:t>
            </a:r>
            <a:r>
              <a:rPr lang="en-US" sz="2000" dirty="0" smtClean="0">
                <a:solidFill>
                  <a:schemeClr val="tx1"/>
                </a:solidFill>
              </a:rPr>
              <a:t>Sprint </a:t>
            </a:r>
            <a:r>
              <a:rPr lang="en-US" sz="1600" dirty="0" smtClean="0">
                <a:solidFill>
                  <a:schemeClr val="tx1"/>
                </a:solidFill>
              </a:rPr>
              <a:t>(Adds tasks, estimates remaining work, delete tasks)</a:t>
            </a:r>
          </a:p>
        </p:txBody>
      </p:sp>
      <p:sp>
        <p:nvSpPr>
          <p:cNvPr id="2" name="Rectangle 1"/>
          <p:cNvSpPr/>
          <p:nvPr/>
        </p:nvSpPr>
        <p:spPr>
          <a:xfrm>
            <a:off x="152400" y="5660595"/>
            <a:ext cx="8668987" cy="707886"/>
          </a:xfrm>
          <a:prstGeom prst="rect">
            <a:avLst/>
          </a:prstGeom>
        </p:spPr>
        <p:txBody>
          <a:bodyPr wrap="square">
            <a:spAutoFit/>
          </a:bodyPr>
          <a:lstStyle/>
          <a:p>
            <a:pPr marL="342900" indent="-342900">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Only the Team can change its Sprint Backlog during a Sprint. </a:t>
            </a: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smtClean="0">
                <a:latin typeface="Segoe UI" panose="020B0502040204020203" pitchFamily="34" charset="0"/>
                <a:ea typeface="Segoe UI" panose="020B0502040204020203" pitchFamily="34" charset="0"/>
                <a:cs typeface="Segoe UI" panose="020B0502040204020203" pitchFamily="34" charset="0"/>
              </a:rPr>
              <a:t>Only </a:t>
            </a:r>
            <a:r>
              <a:rPr lang="en-US" sz="2000" dirty="0">
                <a:latin typeface="Segoe UI" panose="020B0502040204020203" pitchFamily="34" charset="0"/>
                <a:ea typeface="Segoe UI" panose="020B0502040204020203" pitchFamily="34" charset="0"/>
                <a:cs typeface="Segoe UI" panose="020B0502040204020203" pitchFamily="34" charset="0"/>
              </a:rPr>
              <a:t>the </a:t>
            </a:r>
            <a:r>
              <a:rPr lang="en-US" sz="2000" dirty="0" smtClean="0">
                <a:latin typeface="Segoe UI" panose="020B0502040204020203" pitchFamily="34" charset="0"/>
                <a:ea typeface="Segoe UI" panose="020B0502040204020203" pitchFamily="34" charset="0"/>
                <a:cs typeface="Segoe UI" panose="020B0502040204020203" pitchFamily="34" charset="0"/>
              </a:rPr>
              <a:t>Team </a:t>
            </a:r>
            <a:r>
              <a:rPr lang="en-US" sz="2000" dirty="0">
                <a:latin typeface="Segoe UI" panose="020B0502040204020203" pitchFamily="34" charset="0"/>
                <a:ea typeface="Segoe UI" panose="020B0502040204020203" pitchFamily="34" charset="0"/>
                <a:cs typeface="Segoe UI" panose="020B0502040204020203" pitchFamily="34" charset="0"/>
              </a:rPr>
              <a:t>can change the contents or the estimates. </a:t>
            </a:r>
          </a:p>
        </p:txBody>
      </p:sp>
    </p:spTree>
    <p:extLst>
      <p:ext uri="{BB962C8B-B14F-4D97-AF65-F5344CB8AC3E}">
        <p14:creationId xmlns:p14="http://schemas.microsoft.com/office/powerpoint/2010/main" val="35401654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35</a:t>
            </a:fld>
            <a:endParaRPr lang="uk-UA"/>
          </a:p>
        </p:txBody>
      </p:sp>
      <p:sp>
        <p:nvSpPr>
          <p:cNvPr id="4" name="Title 3"/>
          <p:cNvSpPr>
            <a:spLocks noGrp="1"/>
          </p:cNvSpPr>
          <p:nvPr>
            <p:ph type="title"/>
          </p:nvPr>
        </p:nvSpPr>
        <p:spPr/>
        <p:txBody>
          <a:bodyPr/>
          <a:lstStyle/>
          <a:p>
            <a:r>
              <a:rPr lang="en-US" dirty="0" smtClean="0"/>
              <a:t>Sprint Backlog Example</a:t>
            </a:r>
            <a:endParaRPr lang="uk-UA" dirty="0"/>
          </a:p>
        </p:txBody>
      </p:sp>
      <p:graphicFrame>
        <p:nvGraphicFramePr>
          <p:cNvPr id="5" name="Table 4"/>
          <p:cNvGraphicFramePr>
            <a:graphicFrameLocks noGrp="1"/>
          </p:cNvGraphicFramePr>
          <p:nvPr>
            <p:extLst>
              <p:ext uri="{D42A27DB-BD31-4B8C-83A1-F6EECF244321}">
                <p14:modId xmlns:p14="http://schemas.microsoft.com/office/powerpoint/2010/main" val="3896056302"/>
              </p:ext>
            </p:extLst>
          </p:nvPr>
        </p:nvGraphicFramePr>
        <p:xfrm>
          <a:off x="609600" y="1371600"/>
          <a:ext cx="8000999" cy="4435428"/>
        </p:xfrm>
        <a:graphic>
          <a:graphicData uri="http://schemas.openxmlformats.org/drawingml/2006/table">
            <a:tbl>
              <a:tblPr/>
              <a:tblGrid>
                <a:gridCol w="4598389">
                  <a:extLst>
                    <a:ext uri="{9D8B030D-6E8A-4147-A177-3AD203B41FA5}">
                      <a16:colId xmlns:a16="http://schemas.microsoft.com/office/drawing/2014/main" val="20000"/>
                    </a:ext>
                  </a:extLst>
                </a:gridCol>
                <a:gridCol w="680522">
                  <a:extLst>
                    <a:ext uri="{9D8B030D-6E8A-4147-A177-3AD203B41FA5}">
                      <a16:colId xmlns:a16="http://schemas.microsoft.com/office/drawing/2014/main" val="20001"/>
                    </a:ext>
                  </a:extLst>
                </a:gridCol>
                <a:gridCol w="680522">
                  <a:extLst>
                    <a:ext uri="{9D8B030D-6E8A-4147-A177-3AD203B41FA5}">
                      <a16:colId xmlns:a16="http://schemas.microsoft.com/office/drawing/2014/main" val="20002"/>
                    </a:ext>
                  </a:extLst>
                </a:gridCol>
                <a:gridCol w="680522">
                  <a:extLst>
                    <a:ext uri="{9D8B030D-6E8A-4147-A177-3AD203B41FA5}">
                      <a16:colId xmlns:a16="http://schemas.microsoft.com/office/drawing/2014/main" val="20003"/>
                    </a:ext>
                  </a:extLst>
                </a:gridCol>
                <a:gridCol w="680522">
                  <a:extLst>
                    <a:ext uri="{9D8B030D-6E8A-4147-A177-3AD203B41FA5}">
                      <a16:colId xmlns:a16="http://schemas.microsoft.com/office/drawing/2014/main" val="20004"/>
                    </a:ext>
                  </a:extLst>
                </a:gridCol>
                <a:gridCol w="680522">
                  <a:extLst>
                    <a:ext uri="{9D8B030D-6E8A-4147-A177-3AD203B41FA5}">
                      <a16:colId xmlns:a16="http://schemas.microsoft.com/office/drawing/2014/main" val="20005"/>
                    </a:ext>
                  </a:extLst>
                </a:gridCol>
              </a:tblGrid>
              <a:tr h="395654">
                <a:tc>
                  <a:txBody>
                    <a:bodyPr/>
                    <a:lstStyle/>
                    <a:p>
                      <a:pPr algn="ctr" rtl="0" fontAlgn="ctr"/>
                      <a:r>
                        <a:rPr lang="en-US" sz="1600" b="0" i="0" u="none" strike="noStrike" dirty="0">
                          <a:solidFill>
                            <a:srgbClr val="FFFFFF"/>
                          </a:solidFill>
                          <a:effectLst/>
                          <a:latin typeface="Verdana"/>
                        </a:rPr>
                        <a:t>Tasks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Mon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Tue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Wed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Thur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dirty="0" smtClean="0">
                          <a:solidFill>
                            <a:srgbClr val="FFFFFF"/>
                          </a:solidFill>
                          <a:effectLst/>
                          <a:latin typeface="Verdana"/>
                        </a:rPr>
                        <a:t>Fri</a:t>
                      </a:r>
                      <a:endParaRPr lang="en-US" sz="1600" b="0" i="0" u="none" strike="noStrike" dirty="0">
                        <a:solidFill>
                          <a:srgbClr val="FFFFFF"/>
                        </a:solidFill>
                        <a:effectLst/>
                        <a:latin typeface="Verdan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0"/>
                  </a:ext>
                </a:extLst>
              </a:tr>
              <a:tr h="395654">
                <a:tc gridSpan="6">
                  <a:txBody>
                    <a:bodyPr/>
                    <a:lstStyle/>
                    <a:p>
                      <a:pPr algn="ctr" rtl="0" fontAlgn="ctr"/>
                      <a:r>
                        <a:rPr lang="en-US" sz="1600" b="0" i="0" u="none" strike="noStrike" kern="1200" dirty="0" smtClean="0">
                          <a:solidFill>
                            <a:srgbClr val="FFFFFF"/>
                          </a:solidFill>
                          <a:effectLst/>
                          <a:latin typeface="Verdana"/>
                          <a:ea typeface="+mn-ea"/>
                          <a:cs typeface="+mn-cs"/>
                        </a:rPr>
                        <a:t>As a house owner, I want to see Christmas Tree in living room, so that to celebrate the Christmas</a:t>
                      </a:r>
                      <a:endParaRPr lang="en-US" sz="1600" b="0" i="0" u="none" strike="noStrike" dirty="0">
                        <a:solidFill>
                          <a:srgbClr val="FFFFFF"/>
                        </a:solidFill>
                        <a:effectLst/>
                        <a:latin typeface="Verdan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62708">
                <a:tc>
                  <a:txBody>
                    <a:bodyPr/>
                    <a:lstStyle/>
                    <a:p>
                      <a:pPr algn="l" rtl="0" fontAlgn="ctr"/>
                      <a:r>
                        <a:rPr lang="en-US" sz="1600" b="0" i="0" u="none" strike="noStrike" dirty="0">
                          <a:solidFill>
                            <a:srgbClr val="000000"/>
                          </a:solidFill>
                          <a:effectLst/>
                          <a:latin typeface="Verdana"/>
                        </a:rPr>
                        <a:t>Select and measure a place for the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r h="844062">
                <a:tc>
                  <a:txBody>
                    <a:bodyPr/>
                    <a:lstStyle/>
                    <a:p>
                      <a:pPr algn="l" rtl="0" fontAlgn="ctr"/>
                      <a:r>
                        <a:rPr lang="en-US" sz="1600" b="0" i="0" u="none" strike="noStrike" dirty="0">
                          <a:solidFill>
                            <a:srgbClr val="000000"/>
                          </a:solidFill>
                          <a:effectLst/>
                          <a:latin typeface="Verdana"/>
                        </a:rPr>
                        <a:t>Select color, size and style for Christmas decorations (toys, Christmas tree ornaments etc)</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3"/>
                  </a:ext>
                </a:extLst>
              </a:tr>
              <a:tr h="395654">
                <a:tc>
                  <a:txBody>
                    <a:bodyPr/>
                    <a:lstStyle/>
                    <a:p>
                      <a:pPr algn="l" rtl="0" fontAlgn="ctr"/>
                      <a:r>
                        <a:rPr lang="en-US" sz="1600" b="0" i="0" u="none" strike="noStrike">
                          <a:solidFill>
                            <a:srgbClr val="000000"/>
                          </a:solidFill>
                          <a:effectLst/>
                          <a:latin typeface="Verdana"/>
                        </a:rPr>
                        <a:t>Buy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4"/>
                  </a:ext>
                </a:extLst>
              </a:tr>
              <a:tr h="395654">
                <a:tc>
                  <a:txBody>
                    <a:bodyPr/>
                    <a:lstStyle/>
                    <a:p>
                      <a:pPr algn="l" rtl="0" fontAlgn="ctr"/>
                      <a:r>
                        <a:rPr lang="en-US" sz="1600" b="0" i="0" u="none" strike="noStrike">
                          <a:solidFill>
                            <a:srgbClr val="000000"/>
                          </a:solidFill>
                          <a:effectLst/>
                          <a:latin typeface="Verdana"/>
                        </a:rPr>
                        <a:t>Buy Christmas decorations</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5"/>
                  </a:ext>
                </a:extLst>
              </a:tr>
              <a:tr h="395654">
                <a:tc>
                  <a:txBody>
                    <a:bodyPr/>
                    <a:lstStyle/>
                    <a:p>
                      <a:pPr algn="l" rtl="0" fontAlgn="ctr"/>
                      <a:r>
                        <a:rPr lang="en-US" sz="1600" b="0" i="0" u="none" strike="noStrike">
                          <a:solidFill>
                            <a:srgbClr val="000000"/>
                          </a:solidFill>
                          <a:effectLst/>
                          <a:latin typeface="Verdana"/>
                        </a:rPr>
                        <a:t>Install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6"/>
                  </a:ext>
                </a:extLst>
              </a:tr>
              <a:tr h="395654">
                <a:tc>
                  <a:txBody>
                    <a:bodyPr/>
                    <a:lstStyle/>
                    <a:p>
                      <a:pPr algn="l" rtl="0" fontAlgn="ctr"/>
                      <a:r>
                        <a:rPr lang="en-US" sz="1600" b="0" i="0" u="none" strike="noStrike">
                          <a:solidFill>
                            <a:srgbClr val="000000"/>
                          </a:solidFill>
                          <a:effectLst/>
                          <a:latin typeface="Verdana"/>
                        </a:rPr>
                        <a:t>Decorate the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7"/>
                  </a:ext>
                </a:extLst>
              </a:tr>
              <a:tr h="562708">
                <a:tc>
                  <a:txBody>
                    <a:bodyPr/>
                    <a:lstStyle/>
                    <a:p>
                      <a:pPr algn="l" rtl="0" fontAlgn="ctr"/>
                      <a:r>
                        <a:rPr lang="en-US" sz="1600" b="0" i="0" u="none" strike="noStrike" dirty="0">
                          <a:solidFill>
                            <a:srgbClr val="000000"/>
                          </a:solidFill>
                          <a:effectLst/>
                          <a:latin typeface="Verdana"/>
                        </a:rPr>
                        <a:t>As mother to take a look if this is what she expected</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047783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36</a:t>
            </a:fld>
            <a:endParaRPr lang="uk-UA"/>
          </a:p>
        </p:txBody>
      </p:sp>
      <p:sp>
        <p:nvSpPr>
          <p:cNvPr id="4" name="Title 3"/>
          <p:cNvSpPr>
            <a:spLocks noGrp="1"/>
          </p:cNvSpPr>
          <p:nvPr>
            <p:ph type="title"/>
          </p:nvPr>
        </p:nvSpPr>
        <p:spPr/>
        <p:txBody>
          <a:bodyPr/>
          <a:lstStyle/>
          <a:p>
            <a:r>
              <a:rPr lang="en-US" dirty="0" smtClean="0"/>
              <a:t>Sprint </a:t>
            </a:r>
            <a:r>
              <a:rPr lang="en-US" dirty="0" err="1" smtClean="0"/>
              <a:t>Burndown</a:t>
            </a:r>
            <a:r>
              <a:rPr lang="en-US" dirty="0" smtClean="0"/>
              <a:t> Chart</a:t>
            </a:r>
            <a:endParaRPr lang="uk-UA" dirty="0"/>
          </a:p>
        </p:txBody>
      </p:sp>
      <p:graphicFrame>
        <p:nvGraphicFramePr>
          <p:cNvPr id="5" name="Chart 4"/>
          <p:cNvGraphicFramePr/>
          <p:nvPr>
            <p:extLst>
              <p:ext uri="{D42A27DB-BD31-4B8C-83A1-F6EECF244321}">
                <p14:modId xmlns:p14="http://schemas.microsoft.com/office/powerpoint/2010/main" val="1905491896"/>
              </p:ext>
            </p:extLst>
          </p:nvPr>
        </p:nvGraphicFramePr>
        <p:xfrm>
          <a:off x="685800" y="1143000"/>
          <a:ext cx="80010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p:cNvSpPr txBox="1">
            <a:spLocks/>
          </p:cNvSpPr>
          <p:nvPr/>
        </p:nvSpPr>
        <p:spPr>
          <a:xfrm>
            <a:off x="2971800" y="5867400"/>
            <a:ext cx="2362200" cy="381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smtClean="0">
                <a:ln>
                  <a:noFill/>
                </a:ln>
                <a:effectLst/>
                <a:uLnTx/>
                <a:uFillTx/>
                <a:latin typeface="Verdana" pitchFamily="34" charset="0"/>
                <a:ea typeface="+mj-ea"/>
                <a:cs typeface="+mj-cs"/>
              </a:rPr>
              <a:t>Days in Sprint</a:t>
            </a:r>
            <a:endParaRPr kumimoji="0" lang="en-US" sz="1400" b="1" i="0" u="none" strike="noStrike" kern="1200" cap="none" spc="0" normalizeH="0" baseline="0" noProof="0" dirty="0">
              <a:ln>
                <a:noFill/>
              </a:ln>
              <a:effectLst/>
              <a:uLnTx/>
              <a:uFillTx/>
              <a:latin typeface="Verdana" pitchFamily="34" charset="0"/>
              <a:ea typeface="+mj-ea"/>
              <a:cs typeface="+mj-cs"/>
            </a:endParaRPr>
          </a:p>
        </p:txBody>
      </p:sp>
      <p:sp>
        <p:nvSpPr>
          <p:cNvPr id="7" name="Title 1"/>
          <p:cNvSpPr txBox="1">
            <a:spLocks/>
          </p:cNvSpPr>
          <p:nvPr/>
        </p:nvSpPr>
        <p:spPr>
          <a:xfrm>
            <a:off x="-228600" y="2971800"/>
            <a:ext cx="2362200" cy="381000"/>
          </a:xfrm>
          <a:prstGeom prst="rect">
            <a:avLst/>
          </a:prstGeom>
        </p:spPr>
        <p:txBody>
          <a:bodyPr vert="horz" lIns="91440" tIns="45720" rIns="91440" bIns="45720" rtlCol="0" anchor="ctr">
            <a:normAutofit/>
            <a:scene3d>
              <a:camera prst="orthographicFront">
                <a:rot lat="0" lon="0" rev="5400000"/>
              </a:camera>
              <a:lightRig rig="threePt" dir="t"/>
            </a:scene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smtClean="0">
                <a:ln>
                  <a:noFill/>
                </a:ln>
                <a:effectLst/>
                <a:uLnTx/>
                <a:uFillTx/>
                <a:latin typeface="Verdana" pitchFamily="34" charset="0"/>
                <a:ea typeface="+mj-ea"/>
                <a:cs typeface="+mj-cs"/>
              </a:rPr>
              <a:t>Story Points</a:t>
            </a:r>
            <a:endParaRPr kumimoji="0" lang="en-US" sz="1400" b="1" i="0" u="none" strike="noStrike" kern="1200" cap="none" spc="0" normalizeH="0" baseline="0" noProof="0" dirty="0">
              <a:ln>
                <a:noFill/>
              </a:ln>
              <a:effectLst/>
              <a:uLnTx/>
              <a:uFillTx/>
              <a:latin typeface="Verdana" pitchFamily="34" charset="0"/>
              <a:ea typeface="+mj-ea"/>
              <a:cs typeface="+mj-cs"/>
            </a:endParaRPr>
          </a:p>
        </p:txBody>
      </p:sp>
    </p:spTree>
    <p:extLst>
      <p:ext uri="{BB962C8B-B14F-4D97-AF65-F5344CB8AC3E}">
        <p14:creationId xmlns:p14="http://schemas.microsoft.com/office/powerpoint/2010/main" val="26047783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37</a:t>
            </a:fld>
            <a:endParaRPr lang="uk-UA"/>
          </a:p>
        </p:txBody>
      </p:sp>
      <p:sp>
        <p:nvSpPr>
          <p:cNvPr id="4" name="Title 3"/>
          <p:cNvSpPr>
            <a:spLocks noGrp="1"/>
          </p:cNvSpPr>
          <p:nvPr>
            <p:ph type="title"/>
          </p:nvPr>
        </p:nvSpPr>
        <p:spPr/>
        <p:txBody>
          <a:bodyPr/>
          <a:lstStyle/>
          <a:p>
            <a:r>
              <a:rPr lang="en-US" dirty="0" smtClean="0"/>
              <a:t>User Story</a:t>
            </a:r>
            <a:endParaRPr lang="uk-UA" dirty="0"/>
          </a:p>
        </p:txBody>
      </p:sp>
      <p:sp>
        <p:nvSpPr>
          <p:cNvPr id="5" name="Content Placeholder 2"/>
          <p:cNvSpPr>
            <a:spLocks noGrp="1"/>
          </p:cNvSpPr>
          <p:nvPr>
            <p:ph idx="1"/>
          </p:nvPr>
        </p:nvSpPr>
        <p:spPr>
          <a:xfrm>
            <a:off x="304800" y="1143000"/>
            <a:ext cx="8229600" cy="1600200"/>
          </a:xfrm>
        </p:spPr>
        <p:txBody>
          <a:bodyPr>
            <a:normAutofit fontScale="92500"/>
          </a:bodyPr>
          <a:lstStyle/>
          <a:p>
            <a:pPr algn="ctr">
              <a:lnSpc>
                <a:spcPct val="150000"/>
              </a:lnSpc>
              <a:buNone/>
            </a:pPr>
            <a:r>
              <a:rPr lang="en-US" sz="3600" dirty="0" smtClean="0">
                <a:solidFill>
                  <a:schemeClr val="tx1"/>
                </a:solidFill>
              </a:rPr>
              <a:t>As</a:t>
            </a:r>
            <a:r>
              <a:rPr lang="uk-UA" sz="3600" dirty="0" smtClean="0">
                <a:solidFill>
                  <a:schemeClr val="tx1"/>
                </a:solidFill>
              </a:rPr>
              <a:t> a </a:t>
            </a:r>
            <a:r>
              <a:rPr lang="en-US" sz="3600" b="1" dirty="0" smtClean="0">
                <a:solidFill>
                  <a:schemeClr val="tx1"/>
                </a:solidFill>
              </a:rPr>
              <a:t>&lt;</a:t>
            </a:r>
            <a:r>
              <a:rPr lang="uk-UA" sz="3600" b="1" dirty="0" smtClean="0">
                <a:solidFill>
                  <a:schemeClr val="tx1"/>
                </a:solidFill>
              </a:rPr>
              <a:t>type of user&gt;</a:t>
            </a:r>
            <a:r>
              <a:rPr lang="uk-UA" sz="3600" dirty="0" smtClean="0">
                <a:solidFill>
                  <a:schemeClr val="tx1"/>
                </a:solidFill>
              </a:rPr>
              <a:t>, I can</a:t>
            </a:r>
            <a:r>
              <a:rPr lang="en-US" sz="3600" dirty="0" smtClean="0">
                <a:solidFill>
                  <a:schemeClr val="tx1"/>
                </a:solidFill>
              </a:rPr>
              <a:t> </a:t>
            </a:r>
            <a:r>
              <a:rPr lang="uk-UA" sz="3600" b="1" dirty="0" smtClean="0">
                <a:solidFill>
                  <a:schemeClr val="tx1"/>
                </a:solidFill>
              </a:rPr>
              <a:t>&lt;goal&gt;</a:t>
            </a:r>
            <a:r>
              <a:rPr lang="uk-UA" sz="3600" dirty="0" smtClean="0">
                <a:solidFill>
                  <a:schemeClr val="tx1"/>
                </a:solidFill>
              </a:rPr>
              <a:t> </a:t>
            </a:r>
            <a:r>
              <a:rPr lang="en-US" sz="3600" dirty="0" smtClean="0">
                <a:solidFill>
                  <a:schemeClr val="tx1"/>
                </a:solidFill>
              </a:rPr>
              <a:t>s</a:t>
            </a:r>
            <a:r>
              <a:rPr lang="uk-UA" sz="3600" dirty="0" smtClean="0">
                <a:solidFill>
                  <a:schemeClr val="tx1"/>
                </a:solidFill>
              </a:rPr>
              <a:t>o that </a:t>
            </a:r>
            <a:r>
              <a:rPr lang="uk-UA" sz="3600" b="1" dirty="0" smtClean="0">
                <a:solidFill>
                  <a:schemeClr val="tx1"/>
                </a:solidFill>
              </a:rPr>
              <a:t>&lt;</a:t>
            </a:r>
            <a:r>
              <a:rPr lang="uk-UA" sz="3600" b="1" dirty="0" err="1" smtClean="0">
                <a:solidFill>
                  <a:schemeClr val="tx1"/>
                </a:solidFill>
              </a:rPr>
              <a:t>reason</a:t>
            </a:r>
            <a:r>
              <a:rPr lang="uk-UA" sz="3600" b="1" dirty="0" smtClean="0">
                <a:solidFill>
                  <a:schemeClr val="tx1"/>
                </a:solidFill>
              </a:rPr>
              <a:t>&gt;</a:t>
            </a:r>
          </a:p>
          <a:p>
            <a:pPr marL="0" indent="0">
              <a:lnSpc>
                <a:spcPct val="150000"/>
              </a:lnSpc>
              <a:buNone/>
            </a:pPr>
            <a:endParaRPr lang="en-US" dirty="0"/>
          </a:p>
        </p:txBody>
      </p:sp>
      <p:sp>
        <p:nvSpPr>
          <p:cNvPr id="7" name="Folded Corner 6"/>
          <p:cNvSpPr/>
          <p:nvPr/>
        </p:nvSpPr>
        <p:spPr>
          <a:xfrm>
            <a:off x="1600200" y="4648200"/>
            <a:ext cx="3200400" cy="1385455"/>
          </a:xfrm>
          <a:prstGeom prst="foldedCorner">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As a guest, I want to have ability to listen the music so that I can dance</a:t>
            </a:r>
          </a:p>
        </p:txBody>
      </p:sp>
      <p:sp>
        <p:nvSpPr>
          <p:cNvPr id="8" name="Folded Corner 7"/>
          <p:cNvSpPr/>
          <p:nvPr/>
        </p:nvSpPr>
        <p:spPr>
          <a:xfrm>
            <a:off x="5029200" y="3429000"/>
            <a:ext cx="3581400" cy="1448430"/>
          </a:xfrm>
          <a:prstGeom prst="foldedCorner">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As a house owner, I want to see Christmas Tree in living room, to celebrate the Christmas</a:t>
            </a:r>
          </a:p>
        </p:txBody>
      </p:sp>
      <p:sp>
        <p:nvSpPr>
          <p:cNvPr id="9" name="Folded Corner 8"/>
          <p:cNvSpPr/>
          <p:nvPr/>
        </p:nvSpPr>
        <p:spPr>
          <a:xfrm>
            <a:off x="685800" y="2944721"/>
            <a:ext cx="3276600" cy="1322479"/>
          </a:xfrm>
          <a:prstGeom prst="foldedCorner">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As a guest, I want to have sitting place to have a rest during celebration</a:t>
            </a: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307683">
            <a:off x="4918364" y="1532048"/>
            <a:ext cx="3955315" cy="23798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Slide Number Placeholder 2"/>
          <p:cNvSpPr>
            <a:spLocks noGrp="1"/>
          </p:cNvSpPr>
          <p:nvPr>
            <p:ph type="sldNum" sz="quarter" idx="4"/>
          </p:nvPr>
        </p:nvSpPr>
        <p:spPr/>
        <p:txBody>
          <a:bodyPr/>
          <a:lstStyle/>
          <a:p>
            <a:fld id="{AD53D713-3284-4C71-8174-D6528838EBFD}" type="slidenum">
              <a:rPr lang="uk-UA" smtClean="0"/>
              <a:pPr/>
              <a:t>38</a:t>
            </a:fld>
            <a:endParaRPr lang="uk-UA"/>
          </a:p>
        </p:txBody>
      </p:sp>
      <p:sp>
        <p:nvSpPr>
          <p:cNvPr id="4" name="Title 3"/>
          <p:cNvSpPr>
            <a:spLocks noGrp="1"/>
          </p:cNvSpPr>
          <p:nvPr>
            <p:ph type="title"/>
          </p:nvPr>
        </p:nvSpPr>
        <p:spPr/>
        <p:txBody>
          <a:bodyPr/>
          <a:lstStyle/>
          <a:p>
            <a:r>
              <a:rPr lang="en-US" dirty="0" smtClean="0"/>
              <a:t>Definition of “Done”</a:t>
            </a:r>
            <a:endParaRPr lang="uk-UA" dirty="0"/>
          </a:p>
        </p:txBody>
      </p:sp>
      <p:sp>
        <p:nvSpPr>
          <p:cNvPr id="5" name="Content Placeholder 2"/>
          <p:cNvSpPr>
            <a:spLocks noGrp="1"/>
          </p:cNvSpPr>
          <p:nvPr>
            <p:ph idx="1"/>
          </p:nvPr>
        </p:nvSpPr>
        <p:spPr>
          <a:xfrm>
            <a:off x="304800" y="1066800"/>
            <a:ext cx="8229600" cy="990600"/>
          </a:xfrm>
        </p:spPr>
        <p:txBody>
          <a:bodyPr>
            <a:noAutofit/>
          </a:bodyPr>
          <a:lstStyle/>
          <a:p>
            <a:pPr>
              <a:lnSpc>
                <a:spcPct val="150000"/>
              </a:lnSpc>
              <a:buClrTx/>
              <a:buNone/>
              <a:defRPr/>
            </a:pPr>
            <a:r>
              <a:rPr lang="en-US" sz="2000" b="1" dirty="0" smtClean="0">
                <a:solidFill>
                  <a:schemeClr val="tx1"/>
                </a:solidFill>
              </a:rPr>
              <a:t>Increment built during Sprint must be potentially shippable, so it must be “done”.</a:t>
            </a:r>
            <a:endParaRPr lang="en-US" sz="2000" b="1" dirty="0">
              <a:solidFill>
                <a:schemeClr val="tx1"/>
              </a:solidFill>
            </a:endParaRPr>
          </a:p>
          <a:p>
            <a:pPr>
              <a:lnSpc>
                <a:spcPct val="150000"/>
              </a:lnSpc>
              <a:buClrTx/>
              <a:buNone/>
              <a:defRPr/>
            </a:pPr>
            <a:endParaRPr lang="en-US" sz="2000" b="1" dirty="0" smtClean="0">
              <a:solidFill>
                <a:schemeClr val="tx1"/>
              </a:solidFill>
            </a:endParaRPr>
          </a:p>
        </p:txBody>
      </p:sp>
      <p:sp>
        <p:nvSpPr>
          <p:cNvPr id="7" name="Content Placeholder 2"/>
          <p:cNvSpPr txBox="1">
            <a:spLocks/>
          </p:cNvSpPr>
          <p:nvPr/>
        </p:nvSpPr>
        <p:spPr>
          <a:xfrm>
            <a:off x="304800" y="2133600"/>
            <a:ext cx="8229600" cy="3505200"/>
          </a:xfrm>
          <a:prstGeom prst="rect">
            <a:avLst/>
          </a:prstGeom>
        </p:spPr>
        <p:txBody>
          <a:bodyPr vert="horz" lIns="91440" tIns="45720" rIns="91440" bIns="45720" rtlCol="0">
            <a:no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buClrTx/>
              <a:buFont typeface="Arial" panose="020B0604020202020204" pitchFamily="34" charset="0"/>
              <a:buNone/>
            </a:pPr>
            <a:r>
              <a:rPr lang="en-US" sz="1800" b="1" dirty="0" smtClean="0">
                <a:solidFill>
                  <a:schemeClr val="tx1"/>
                </a:solidFill>
              </a:rPr>
              <a:t>An example of “Done”:</a:t>
            </a:r>
          </a:p>
          <a:p>
            <a:pPr>
              <a:lnSpc>
                <a:spcPct val="170000"/>
              </a:lnSpc>
              <a:buClrTx/>
              <a:buFont typeface="Wingdings" panose="05000000000000000000" pitchFamily="2" charset="2"/>
              <a:buChar char="ü"/>
            </a:pPr>
            <a:r>
              <a:rPr lang="en-US" sz="1800" dirty="0" smtClean="0">
                <a:solidFill>
                  <a:schemeClr val="tx1"/>
                </a:solidFill>
              </a:rPr>
              <a:t>Coded / implemented</a:t>
            </a:r>
          </a:p>
          <a:p>
            <a:pPr>
              <a:lnSpc>
                <a:spcPct val="170000"/>
              </a:lnSpc>
              <a:buClrTx/>
              <a:buFont typeface="Wingdings" panose="05000000000000000000" pitchFamily="2" charset="2"/>
              <a:buChar char="ü"/>
            </a:pPr>
            <a:r>
              <a:rPr lang="en-US" sz="1800" dirty="0" smtClean="0">
                <a:solidFill>
                  <a:schemeClr val="tx1"/>
                </a:solidFill>
              </a:rPr>
              <a:t>Peer reviewed</a:t>
            </a:r>
          </a:p>
          <a:p>
            <a:pPr>
              <a:lnSpc>
                <a:spcPct val="170000"/>
              </a:lnSpc>
              <a:buClrTx/>
              <a:buFont typeface="Wingdings" panose="05000000000000000000" pitchFamily="2" charset="2"/>
              <a:buChar char="ü"/>
            </a:pPr>
            <a:r>
              <a:rPr lang="en-US" sz="1800" dirty="0" smtClean="0">
                <a:solidFill>
                  <a:schemeClr val="tx1"/>
                </a:solidFill>
              </a:rPr>
              <a:t>Code is run against current version in source control</a:t>
            </a:r>
          </a:p>
          <a:p>
            <a:pPr>
              <a:lnSpc>
                <a:spcPct val="170000"/>
              </a:lnSpc>
              <a:buClrTx/>
              <a:buFont typeface="Wingdings" panose="05000000000000000000" pitchFamily="2" charset="2"/>
              <a:buChar char="ü"/>
            </a:pPr>
            <a:r>
              <a:rPr lang="en-US" sz="1800" dirty="0" smtClean="0">
                <a:solidFill>
                  <a:schemeClr val="tx1"/>
                </a:solidFill>
              </a:rPr>
              <a:t>Code is commented in source control and checked in</a:t>
            </a:r>
          </a:p>
          <a:p>
            <a:pPr>
              <a:lnSpc>
                <a:spcPct val="170000"/>
              </a:lnSpc>
              <a:buClrTx/>
              <a:buFont typeface="Wingdings" panose="05000000000000000000" pitchFamily="2" charset="2"/>
              <a:buChar char="ü"/>
            </a:pPr>
            <a:r>
              <a:rPr lang="en-US" sz="1800" dirty="0" smtClean="0">
                <a:solidFill>
                  <a:schemeClr val="tx1"/>
                </a:solidFill>
              </a:rPr>
              <a:t>Test Case Specifications are updated and executed with no failures</a:t>
            </a:r>
          </a:p>
          <a:p>
            <a:pPr>
              <a:lnSpc>
                <a:spcPct val="170000"/>
              </a:lnSpc>
              <a:buClrTx/>
              <a:buFont typeface="Wingdings" panose="05000000000000000000" pitchFamily="2" charset="2"/>
              <a:buChar char="ü"/>
            </a:pPr>
            <a:r>
              <a:rPr lang="en-US" sz="1800" dirty="0" smtClean="0">
                <a:solidFill>
                  <a:schemeClr val="tx1"/>
                </a:solidFill>
              </a:rPr>
              <a:t>All critical and blocker bugs found, resolved and verified</a:t>
            </a:r>
          </a:p>
          <a:p>
            <a:pPr>
              <a:lnSpc>
                <a:spcPct val="170000"/>
              </a:lnSpc>
              <a:buClrTx/>
              <a:buFont typeface="Wingdings" panose="05000000000000000000" pitchFamily="2" charset="2"/>
              <a:buChar char="ü"/>
            </a:pPr>
            <a:r>
              <a:rPr lang="en-US" sz="1800" dirty="0" smtClean="0">
                <a:solidFill>
                  <a:schemeClr val="tx1"/>
                </a:solidFill>
              </a:rPr>
              <a:t>Unit Tests written and passing (0 failing in your build components)</a:t>
            </a: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39</a:t>
            </a:fld>
            <a:endParaRPr lang="uk-UA"/>
          </a:p>
        </p:txBody>
      </p:sp>
      <p:sp>
        <p:nvSpPr>
          <p:cNvPr id="4" name="Title 3"/>
          <p:cNvSpPr>
            <a:spLocks noGrp="1"/>
          </p:cNvSpPr>
          <p:nvPr>
            <p:ph type="title"/>
          </p:nvPr>
        </p:nvSpPr>
        <p:spPr/>
        <p:txBody>
          <a:bodyPr/>
          <a:lstStyle/>
          <a:p>
            <a:r>
              <a:rPr lang="en-US" dirty="0" smtClean="0"/>
              <a:t>Estimation and Planning</a:t>
            </a:r>
            <a:endParaRPr lang="uk-UA" dirty="0"/>
          </a:p>
        </p:txBody>
      </p:sp>
      <p:pic>
        <p:nvPicPr>
          <p:cNvPr id="5" name="Picture 4" descr="6a00d834527c1469e200e54f8a48aa8833-800wi.jpg"/>
          <p:cNvPicPr>
            <a:picLocks noChangeAspect="1"/>
          </p:cNvPicPr>
          <p:nvPr/>
        </p:nvPicPr>
        <p:blipFill>
          <a:blip r:embed="rId3" cstate="print"/>
          <a:stretch>
            <a:fillRect/>
          </a:stretch>
        </p:blipFill>
        <p:spPr>
          <a:xfrm>
            <a:off x="449986" y="1917898"/>
            <a:ext cx="4122014" cy="3263702"/>
          </a:xfrm>
          <a:prstGeom prst="rect">
            <a:avLst/>
          </a:prstGeom>
        </p:spPr>
      </p:pic>
      <p:sp>
        <p:nvSpPr>
          <p:cNvPr id="2" name="Rectangle 1"/>
          <p:cNvSpPr/>
          <p:nvPr/>
        </p:nvSpPr>
        <p:spPr>
          <a:xfrm>
            <a:off x="4648200" y="1066800"/>
            <a:ext cx="4572000" cy="4524315"/>
          </a:xfrm>
          <a:prstGeom prst="rect">
            <a:avLst/>
          </a:prstGeom>
        </p:spPr>
        <p:txBody>
          <a:bodyPr>
            <a:spAutoFit/>
          </a:bodyPr>
          <a:lstStyle/>
          <a:p>
            <a:pPr>
              <a:lnSpc>
                <a:spcPct val="160000"/>
              </a:lnSpc>
              <a:buClrTx/>
            </a:pPr>
            <a:r>
              <a:rPr lang="en-US" sz="2000" b="1" dirty="0">
                <a:latin typeface="Segoe UI" panose="020B0502040204020203" pitchFamily="34" charset="0"/>
                <a:ea typeface="Segoe UI" panose="020B0502040204020203" pitchFamily="34" charset="0"/>
                <a:cs typeface="Segoe UI" panose="020B0502040204020203" pitchFamily="34" charset="0"/>
              </a:rPr>
              <a:t>Story points</a:t>
            </a:r>
            <a:r>
              <a:rPr lang="en-US" sz="2000" dirty="0">
                <a:latin typeface="Segoe UI" panose="020B0502040204020203" pitchFamily="34" charset="0"/>
                <a:ea typeface="Segoe UI" panose="020B0502040204020203" pitchFamily="34" charset="0"/>
                <a:cs typeface="Segoe UI" panose="020B0502040204020203" pitchFamily="34" charset="0"/>
              </a:rPr>
              <a:t> – type of estimation of the effort of product backlog items</a:t>
            </a:r>
          </a:p>
          <a:p>
            <a:pPr>
              <a:lnSpc>
                <a:spcPct val="160000"/>
              </a:lnSpc>
              <a:buClrTx/>
            </a:pPr>
            <a:endParaRPr lang="en-US" sz="2000" dirty="0">
              <a:latin typeface="Segoe UI" panose="020B0502040204020203" pitchFamily="34" charset="0"/>
              <a:ea typeface="Segoe UI" panose="020B0502040204020203" pitchFamily="34" charset="0"/>
              <a:cs typeface="Segoe UI" panose="020B0502040204020203" pitchFamily="34" charset="0"/>
            </a:endParaRPr>
          </a:p>
          <a:p>
            <a:pPr>
              <a:lnSpc>
                <a:spcPct val="160000"/>
              </a:lnSpc>
              <a:buClrTx/>
            </a:pPr>
            <a:r>
              <a:rPr lang="en-US" sz="2000" b="1" dirty="0">
                <a:latin typeface="Segoe UI" panose="020B0502040204020203" pitchFamily="34" charset="0"/>
                <a:ea typeface="Segoe UI" panose="020B0502040204020203" pitchFamily="34" charset="0"/>
                <a:cs typeface="Segoe UI" panose="020B0502040204020203" pitchFamily="34" charset="0"/>
              </a:rPr>
              <a:t>Velocity </a:t>
            </a:r>
            <a:r>
              <a:rPr lang="en-US" sz="2000" dirty="0">
                <a:latin typeface="Segoe UI" panose="020B0502040204020203" pitchFamily="34" charset="0"/>
                <a:ea typeface="Segoe UI" panose="020B0502040204020203" pitchFamily="34" charset="0"/>
                <a:cs typeface="Segoe UI" panose="020B0502040204020203" pitchFamily="34" charset="0"/>
              </a:rPr>
              <a:t>–</a:t>
            </a:r>
            <a:r>
              <a:rPr lang="en-US" sz="2000" b="1" dirty="0">
                <a:latin typeface="Segoe UI" panose="020B0502040204020203" pitchFamily="34" charset="0"/>
                <a:ea typeface="Segoe UI" panose="020B0502040204020203" pitchFamily="34" charset="0"/>
                <a:cs typeface="Segoe UI" panose="020B0502040204020203" pitchFamily="34" charset="0"/>
              </a:rPr>
              <a:t> </a:t>
            </a:r>
            <a:r>
              <a:rPr lang="en-US" sz="2000" dirty="0">
                <a:latin typeface="Segoe UI" panose="020B0502040204020203" pitchFamily="34" charset="0"/>
                <a:ea typeface="Segoe UI" panose="020B0502040204020203" pitchFamily="34" charset="0"/>
                <a:cs typeface="Segoe UI" panose="020B0502040204020203" pitchFamily="34" charset="0"/>
              </a:rPr>
              <a:t>is how much product backlog effort a team can handle in one sprint</a:t>
            </a:r>
          </a:p>
          <a:p>
            <a:pPr marL="800100" lvl="1" indent="-342900">
              <a:lnSpc>
                <a:spcPct val="160000"/>
              </a:lnSpc>
              <a:buClrTx/>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Number of story points to be “Done”</a:t>
            </a:r>
          </a:p>
          <a:p>
            <a:pPr marL="800100" lvl="1" indent="-342900">
              <a:lnSpc>
                <a:spcPct val="160000"/>
              </a:lnSpc>
              <a:buClrTx/>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Incomplete stories don’t count</a:t>
            </a: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a:t>
            </a:fld>
            <a:endParaRPr lang="uk-UA"/>
          </a:p>
        </p:txBody>
      </p:sp>
      <p:sp>
        <p:nvSpPr>
          <p:cNvPr id="4" name="Title 3"/>
          <p:cNvSpPr>
            <a:spLocks noGrp="1"/>
          </p:cNvSpPr>
          <p:nvPr>
            <p:ph type="title"/>
          </p:nvPr>
        </p:nvSpPr>
        <p:spPr/>
        <p:txBody>
          <a:bodyPr/>
          <a:lstStyle/>
          <a:p>
            <a:r>
              <a:rPr lang="en-US" dirty="0" smtClean="0"/>
              <a:t>Agile intro</a:t>
            </a:r>
            <a:endParaRPr lang="uk-UA" dirty="0"/>
          </a:p>
        </p:txBody>
      </p:sp>
      <p:pic>
        <p:nvPicPr>
          <p:cNvPr id="10" name="Picture 9" descr="Screen Shot 2014-11-25 at 11.2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152"/>
            <a:ext cx="9144000" cy="5230048"/>
          </a:xfrm>
          <a:prstGeom prst="rect">
            <a:avLst/>
          </a:prstGeom>
        </p:spPr>
      </p:pic>
    </p:spTree>
    <p:extLst>
      <p:ext uri="{BB962C8B-B14F-4D97-AF65-F5344CB8AC3E}">
        <p14:creationId xmlns:p14="http://schemas.microsoft.com/office/powerpoint/2010/main" val="36417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40</a:t>
            </a:fld>
            <a:endParaRPr lang="uk-UA"/>
          </a:p>
        </p:txBody>
      </p:sp>
      <p:sp>
        <p:nvSpPr>
          <p:cNvPr id="4" name="Title 3"/>
          <p:cNvSpPr>
            <a:spLocks noGrp="1"/>
          </p:cNvSpPr>
          <p:nvPr>
            <p:ph type="title"/>
          </p:nvPr>
        </p:nvSpPr>
        <p:spPr/>
        <p:txBody>
          <a:bodyPr/>
          <a:lstStyle/>
          <a:p>
            <a:r>
              <a:rPr lang="en-US" dirty="0" smtClean="0"/>
              <a:t>Estimation and Planning</a:t>
            </a:r>
            <a:endParaRPr lang="uk-UA" dirty="0"/>
          </a:p>
        </p:txBody>
      </p:sp>
      <p:sp>
        <p:nvSpPr>
          <p:cNvPr id="5" name="Content Placeholder 2"/>
          <p:cNvSpPr>
            <a:spLocks noGrp="1"/>
          </p:cNvSpPr>
          <p:nvPr>
            <p:ph idx="1"/>
          </p:nvPr>
        </p:nvSpPr>
        <p:spPr>
          <a:xfrm>
            <a:off x="457200" y="1295400"/>
            <a:ext cx="8229600" cy="4525963"/>
          </a:xfrm>
        </p:spPr>
        <p:txBody>
          <a:bodyPr>
            <a:normAutofit/>
          </a:bodyPr>
          <a:lstStyle/>
          <a:p>
            <a:pPr>
              <a:lnSpc>
                <a:spcPct val="150000"/>
              </a:lnSpc>
              <a:buClrTx/>
              <a:buNone/>
              <a:defRPr/>
            </a:pPr>
            <a:r>
              <a:rPr lang="en-US" sz="2000" b="1" dirty="0" smtClean="0">
                <a:solidFill>
                  <a:schemeClr val="tx1"/>
                </a:solidFill>
              </a:rPr>
              <a:t>How to evaluate user story?</a:t>
            </a:r>
          </a:p>
          <a:p>
            <a:pPr>
              <a:lnSpc>
                <a:spcPct val="150000"/>
              </a:lnSpc>
              <a:buClrTx/>
              <a:defRPr/>
            </a:pPr>
            <a:r>
              <a:rPr lang="en-US" sz="2000" dirty="0" smtClean="0">
                <a:solidFill>
                  <a:schemeClr val="tx1"/>
                </a:solidFill>
              </a:rPr>
              <a:t>The “bigness” of user story</a:t>
            </a:r>
          </a:p>
          <a:p>
            <a:pPr>
              <a:lnSpc>
                <a:spcPct val="150000"/>
              </a:lnSpc>
              <a:buClrTx/>
              <a:defRPr/>
            </a:pPr>
            <a:r>
              <a:rPr lang="en-US" sz="2000" dirty="0" smtClean="0">
                <a:solidFill>
                  <a:schemeClr val="tx1"/>
                </a:solidFill>
              </a:rPr>
              <a:t>Unit-less values</a:t>
            </a:r>
          </a:p>
          <a:p>
            <a:pPr>
              <a:lnSpc>
                <a:spcPct val="150000"/>
              </a:lnSpc>
              <a:buClrTx/>
              <a:defRPr/>
            </a:pPr>
            <a:r>
              <a:rPr lang="en-US" sz="2000" dirty="0" smtClean="0">
                <a:solidFill>
                  <a:schemeClr val="tx1"/>
                </a:solidFill>
              </a:rPr>
              <a:t>Relative values</a:t>
            </a:r>
          </a:p>
          <a:p>
            <a:pPr>
              <a:lnSpc>
                <a:spcPct val="150000"/>
              </a:lnSpc>
              <a:buClrTx/>
              <a:defRPr/>
            </a:pPr>
            <a:r>
              <a:rPr lang="en-US" sz="2000" dirty="0" smtClean="0">
                <a:solidFill>
                  <a:schemeClr val="tx1"/>
                </a:solidFill>
              </a:rPr>
              <a:t>Typically Fibonacci numbers are used: </a:t>
            </a:r>
          </a:p>
          <a:p>
            <a:pPr lvl="1">
              <a:lnSpc>
                <a:spcPct val="150000"/>
              </a:lnSpc>
              <a:buClrTx/>
              <a:buFont typeface="Wingdings" pitchFamily="2" charset="2"/>
              <a:buChar char="§"/>
              <a:defRPr/>
            </a:pPr>
            <a:r>
              <a:rPr lang="en-US" sz="2000" dirty="0" smtClean="0">
                <a:solidFill>
                  <a:schemeClr val="tx1"/>
                </a:solidFill>
              </a:rPr>
              <a:t>1, 2, 3, 5, 8, 13…</a:t>
            </a:r>
          </a:p>
          <a:p>
            <a:pPr>
              <a:lnSpc>
                <a:spcPct val="150000"/>
              </a:lnSpc>
              <a:buClrTx/>
              <a:defRPr/>
            </a:pPr>
            <a:r>
              <a:rPr lang="en-US" sz="2000" dirty="0" smtClean="0">
                <a:solidFill>
                  <a:schemeClr val="tx1"/>
                </a:solidFill>
              </a:rPr>
              <a:t>Other options</a:t>
            </a:r>
          </a:p>
          <a:p>
            <a:pPr lvl="1">
              <a:lnSpc>
                <a:spcPct val="150000"/>
              </a:lnSpc>
              <a:buClrTx/>
              <a:buFont typeface="Wingdings" pitchFamily="2" charset="2"/>
              <a:buChar char="§"/>
              <a:defRPr/>
            </a:pPr>
            <a:r>
              <a:rPr lang="en-US" sz="2000" dirty="0" smtClean="0">
                <a:solidFill>
                  <a:schemeClr val="tx1"/>
                </a:solidFill>
              </a:rPr>
              <a:t>T-Shirt sizes: XS, S, M, L, XL, …</a:t>
            </a:r>
            <a:endParaRPr lang="en-US" sz="2000" dirty="0">
              <a:solidFill>
                <a:schemeClr val="tx1"/>
              </a:solidFill>
            </a:endParaRP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41</a:t>
            </a:fld>
            <a:endParaRPr lang="uk-UA"/>
          </a:p>
        </p:txBody>
      </p:sp>
      <p:sp>
        <p:nvSpPr>
          <p:cNvPr id="4" name="Title 3"/>
          <p:cNvSpPr>
            <a:spLocks noGrp="1"/>
          </p:cNvSpPr>
          <p:nvPr>
            <p:ph type="title"/>
          </p:nvPr>
        </p:nvSpPr>
        <p:spPr/>
        <p:txBody>
          <a:bodyPr/>
          <a:lstStyle/>
          <a:p>
            <a:r>
              <a:rPr lang="en-US" dirty="0" smtClean="0"/>
              <a:t>Planning Poker</a:t>
            </a:r>
            <a:endParaRPr lang="uk-UA" dirty="0"/>
          </a:p>
        </p:txBody>
      </p:sp>
      <p:sp>
        <p:nvSpPr>
          <p:cNvPr id="5" name="Content Placeholder 2"/>
          <p:cNvSpPr>
            <a:spLocks noGrp="1"/>
          </p:cNvSpPr>
          <p:nvPr>
            <p:ph idx="1"/>
          </p:nvPr>
        </p:nvSpPr>
        <p:spPr>
          <a:xfrm>
            <a:off x="457200" y="1143000"/>
            <a:ext cx="8229600" cy="4525963"/>
          </a:xfrm>
        </p:spPr>
        <p:txBody>
          <a:bodyPr>
            <a:noAutofit/>
          </a:bodyPr>
          <a:lstStyle/>
          <a:p>
            <a:pPr>
              <a:lnSpc>
                <a:spcPct val="150000"/>
              </a:lnSpc>
              <a:buClrTx/>
              <a:buNone/>
            </a:pPr>
            <a:r>
              <a:rPr lang="en-US" sz="2000" b="1" dirty="0" smtClean="0">
                <a:solidFill>
                  <a:schemeClr val="tx1"/>
                </a:solidFill>
              </a:rPr>
              <a:t>Planning Poker – </a:t>
            </a:r>
            <a:r>
              <a:rPr lang="en-US" sz="2000" b="1" dirty="0">
                <a:solidFill>
                  <a:schemeClr val="tx1"/>
                </a:solidFill>
              </a:rPr>
              <a:t>is a consensus-based technique for estimating</a:t>
            </a:r>
            <a:r>
              <a:rPr lang="en-US" sz="2000" b="1" dirty="0" smtClean="0">
                <a:solidFill>
                  <a:schemeClr val="tx1"/>
                </a:solidFill>
              </a:rPr>
              <a:t>!</a:t>
            </a:r>
          </a:p>
          <a:p>
            <a:pPr lvl="1">
              <a:lnSpc>
                <a:spcPct val="150000"/>
              </a:lnSpc>
              <a:buClrTx/>
              <a:buFont typeface="Arial" panose="020B0604020202020204" pitchFamily="34" charset="0"/>
              <a:buChar char="•"/>
            </a:pPr>
            <a:r>
              <a:rPr lang="en-US" sz="2000" dirty="0" smtClean="0">
                <a:solidFill>
                  <a:schemeClr val="tx1"/>
                </a:solidFill>
              </a:rPr>
              <a:t>Each estimator is given a deck of cards, each card has a valid estimate written on it</a:t>
            </a:r>
          </a:p>
          <a:p>
            <a:pPr lvl="1">
              <a:lnSpc>
                <a:spcPct val="150000"/>
              </a:lnSpc>
              <a:buClrTx/>
              <a:buFont typeface="Arial" panose="020B0604020202020204" pitchFamily="34" charset="0"/>
              <a:buChar char="•"/>
            </a:pPr>
            <a:r>
              <a:rPr lang="en-US" sz="2000" dirty="0" smtClean="0">
                <a:solidFill>
                  <a:schemeClr val="tx1"/>
                </a:solidFill>
              </a:rPr>
              <a:t>Product Owner reads a story and it’s discussed briefly</a:t>
            </a:r>
          </a:p>
          <a:p>
            <a:pPr lvl="1">
              <a:lnSpc>
                <a:spcPct val="150000"/>
              </a:lnSpc>
              <a:buClrTx/>
              <a:buFont typeface="Arial" panose="020B0604020202020204" pitchFamily="34" charset="0"/>
              <a:buChar char="•"/>
            </a:pPr>
            <a:r>
              <a:rPr lang="en-US" sz="2000" dirty="0" smtClean="0">
                <a:solidFill>
                  <a:schemeClr val="tx1"/>
                </a:solidFill>
              </a:rPr>
              <a:t>Each estimator selects a card that’s his or her estimate</a:t>
            </a:r>
          </a:p>
          <a:p>
            <a:pPr lvl="1">
              <a:lnSpc>
                <a:spcPct val="150000"/>
              </a:lnSpc>
              <a:buClrTx/>
              <a:buFont typeface="Arial" panose="020B0604020202020204" pitchFamily="34" charset="0"/>
              <a:buChar char="•"/>
            </a:pPr>
            <a:r>
              <a:rPr lang="en-US" sz="2000" dirty="0" smtClean="0">
                <a:solidFill>
                  <a:schemeClr val="tx1"/>
                </a:solidFill>
              </a:rPr>
              <a:t>Cards are turned over so all can see them</a:t>
            </a:r>
          </a:p>
          <a:p>
            <a:pPr lvl="1">
              <a:lnSpc>
                <a:spcPct val="150000"/>
              </a:lnSpc>
              <a:buClrTx/>
              <a:buFont typeface="Arial" panose="020B0604020202020204" pitchFamily="34" charset="0"/>
              <a:buChar char="•"/>
            </a:pPr>
            <a:r>
              <a:rPr lang="en-US" sz="2000" dirty="0" smtClean="0">
                <a:solidFill>
                  <a:schemeClr val="tx1"/>
                </a:solidFill>
              </a:rPr>
              <a:t>Discuss differences (especially outliers)</a:t>
            </a:r>
          </a:p>
          <a:p>
            <a:pPr lvl="1">
              <a:lnSpc>
                <a:spcPct val="150000"/>
              </a:lnSpc>
              <a:buClrTx/>
              <a:buFont typeface="Arial" panose="020B0604020202020204" pitchFamily="34" charset="0"/>
              <a:buChar char="•"/>
            </a:pPr>
            <a:r>
              <a:rPr lang="en-US" sz="2000" dirty="0" smtClean="0">
                <a:solidFill>
                  <a:schemeClr val="tx1"/>
                </a:solidFill>
              </a:rPr>
              <a:t>Re-estimate until estimates converge</a:t>
            </a:r>
          </a:p>
          <a:p>
            <a:pPr>
              <a:lnSpc>
                <a:spcPct val="150000"/>
              </a:lnSpc>
              <a:buClrTx/>
            </a:pPr>
            <a:endParaRPr lang="en-US" sz="2000" dirty="0">
              <a:solidFill>
                <a:schemeClr val="tx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145" y="3886200"/>
            <a:ext cx="2857500" cy="21240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6047783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Thank you</a:t>
            </a:r>
            <a:endParaRPr lang="uk-UA"/>
          </a:p>
        </p:txBody>
      </p:sp>
      <p:sp>
        <p:nvSpPr>
          <p:cNvPr id="3" name="Text Placeholder 2"/>
          <p:cNvSpPr>
            <a:spLocks noGrp="1"/>
          </p:cNvSpPr>
          <p:nvPr>
            <p:ph type="body" sz="quarter" idx="13"/>
          </p:nvPr>
        </p:nvSpPr>
        <p:spPr>
          <a:xfrm>
            <a:off x="6934200" y="5105400"/>
            <a:ext cx="1805709" cy="1676400"/>
          </a:xfrm>
        </p:spPr>
        <p:txBody>
          <a:bodyPr>
            <a:normAutofit fontScale="92500" lnSpcReduction="10000"/>
          </a:bodyPr>
          <a:lstStyle/>
          <a:p>
            <a:pPr>
              <a:lnSpc>
                <a:spcPct val="120000"/>
              </a:lnSpc>
            </a:pPr>
            <a:r>
              <a:rPr lang="en-US" sz="1300" b="1" dirty="0"/>
              <a:t>USA TELEPHONE</a:t>
            </a:r>
            <a:endParaRPr lang="uk-UA" sz="1300" b="1" dirty="0"/>
          </a:p>
          <a:p>
            <a:pPr>
              <a:lnSpc>
                <a:spcPct val="120000"/>
              </a:lnSpc>
            </a:pPr>
            <a:r>
              <a:rPr lang="en-US" dirty="0"/>
              <a:t>Toll-Free: 866.687.3588</a:t>
            </a:r>
            <a:endParaRPr lang="uk-UA" dirty="0"/>
          </a:p>
          <a:p>
            <a:pPr>
              <a:lnSpc>
                <a:spcPct val="120000"/>
              </a:lnSpc>
            </a:pPr>
            <a:r>
              <a:rPr lang="en-US" dirty="0"/>
              <a:t>Office: </a:t>
            </a:r>
            <a:r>
              <a:rPr lang="en-US" dirty="0" smtClean="0"/>
              <a:t>239.690.3111</a:t>
            </a:r>
          </a:p>
          <a:p>
            <a:endParaRPr lang="en-US" dirty="0" smtClean="0"/>
          </a:p>
          <a:p>
            <a:pPr>
              <a:lnSpc>
                <a:spcPct val="110000"/>
              </a:lnSpc>
            </a:pPr>
            <a:r>
              <a:rPr lang="en-US" sz="1300" b="1" dirty="0"/>
              <a:t>UK TELEPHONE</a:t>
            </a:r>
          </a:p>
          <a:p>
            <a:pPr>
              <a:lnSpc>
                <a:spcPct val="110000"/>
              </a:lnSpc>
            </a:pPr>
            <a:r>
              <a:rPr lang="en-US" dirty="0"/>
              <a:t>Tel: </a:t>
            </a:r>
            <a:r>
              <a:rPr lang="en-US" dirty="0" smtClean="0"/>
              <a:t>0207.544.8414</a:t>
            </a:r>
          </a:p>
          <a:p>
            <a:endParaRPr lang="en-US" dirty="0"/>
          </a:p>
          <a:p>
            <a:pPr>
              <a:lnSpc>
                <a:spcPct val="110000"/>
              </a:lnSpc>
            </a:pPr>
            <a:r>
              <a:rPr lang="en-US" sz="1300" b="1" dirty="0" smtClean="0"/>
              <a:t>GERMAN </a:t>
            </a:r>
            <a:r>
              <a:rPr lang="en-US" sz="1300" b="1" dirty="0"/>
              <a:t>TELEPHONE </a:t>
            </a:r>
          </a:p>
          <a:p>
            <a:pPr>
              <a:lnSpc>
                <a:spcPct val="110000"/>
              </a:lnSpc>
            </a:pPr>
            <a:r>
              <a:rPr lang="en-US" dirty="0"/>
              <a:t>Tel: 0692.602.5857</a:t>
            </a:r>
          </a:p>
          <a:p>
            <a:endParaRPr lang="uk-UA" dirty="0"/>
          </a:p>
          <a:p>
            <a:endParaRPr lang="uk-UA" dirty="0"/>
          </a:p>
        </p:txBody>
      </p:sp>
      <p:sp>
        <p:nvSpPr>
          <p:cNvPr id="4" name="Text Placeholder 3"/>
          <p:cNvSpPr>
            <a:spLocks noGrp="1"/>
          </p:cNvSpPr>
          <p:nvPr>
            <p:ph type="body" sz="quarter" idx="14"/>
          </p:nvPr>
        </p:nvSpPr>
        <p:spPr>
          <a:xfrm>
            <a:off x="4775200" y="5105400"/>
            <a:ext cx="1805709" cy="1295400"/>
          </a:xfrm>
        </p:spPr>
        <p:txBody>
          <a:bodyPr/>
          <a:lstStyle/>
          <a:p>
            <a:r>
              <a:rPr lang="en-US" b="1" dirty="0"/>
              <a:t>EMAIL</a:t>
            </a:r>
            <a:endParaRPr lang="uk-UA" b="1" dirty="0"/>
          </a:p>
          <a:p>
            <a:r>
              <a:rPr lang="en-US" sz="1100" u="sng" dirty="0">
                <a:hlinkClick r:id="rId2"/>
              </a:rPr>
              <a:t>info@softserveinc.com</a:t>
            </a:r>
            <a:endParaRPr lang="uk-UA" sz="1100" dirty="0"/>
          </a:p>
          <a:p>
            <a:r>
              <a:rPr lang="en-US" dirty="0"/>
              <a:t> </a:t>
            </a:r>
            <a:endParaRPr lang="uk-UA" dirty="0"/>
          </a:p>
          <a:p>
            <a:r>
              <a:rPr lang="en-US" b="1" dirty="0"/>
              <a:t>WEBSITE:</a:t>
            </a:r>
            <a:endParaRPr lang="uk-UA" b="1" dirty="0"/>
          </a:p>
          <a:p>
            <a:r>
              <a:rPr lang="en-US" sz="1100" u="sng" dirty="0">
                <a:hlinkClick r:id="rId3"/>
              </a:rPr>
              <a:t>www.softserveinc.com</a:t>
            </a:r>
            <a:r>
              <a:rPr lang="en-US" sz="1100" dirty="0">
                <a:hlinkClick r:id="rId3"/>
              </a:rPr>
              <a:t> </a:t>
            </a:r>
            <a:endParaRPr lang="uk-UA" sz="1100" dirty="0"/>
          </a:p>
          <a:p>
            <a:endParaRPr lang="uk-UA" dirty="0"/>
          </a:p>
        </p:txBody>
      </p:sp>
      <p:sp>
        <p:nvSpPr>
          <p:cNvPr id="5" name="Text Placeholder 4"/>
          <p:cNvSpPr>
            <a:spLocks noGrp="1"/>
          </p:cNvSpPr>
          <p:nvPr>
            <p:ph type="body" sz="quarter" idx="15"/>
          </p:nvPr>
        </p:nvSpPr>
        <p:spPr>
          <a:xfrm>
            <a:off x="2616200" y="5105400"/>
            <a:ext cx="1805709" cy="1295400"/>
          </a:xfrm>
        </p:spPr>
        <p:txBody>
          <a:bodyPr/>
          <a:lstStyle/>
          <a:p>
            <a:r>
              <a:rPr lang="en-US" b="1" dirty="0"/>
              <a:t>EUROPE OFFICES</a:t>
            </a:r>
            <a:endParaRPr lang="uk-UA" b="1" dirty="0"/>
          </a:p>
          <a:p>
            <a:r>
              <a:rPr lang="en-US" sz="1100" dirty="0"/>
              <a:t>United Kingdom</a:t>
            </a:r>
            <a:endParaRPr lang="uk-UA" sz="1100" dirty="0"/>
          </a:p>
          <a:p>
            <a:r>
              <a:rPr lang="en-US" sz="1100" dirty="0"/>
              <a:t>Germany</a:t>
            </a:r>
            <a:endParaRPr lang="uk-UA" sz="1100" dirty="0"/>
          </a:p>
          <a:p>
            <a:r>
              <a:rPr lang="en-US" sz="1100" dirty="0"/>
              <a:t>The Netherlands</a:t>
            </a:r>
            <a:endParaRPr lang="uk-UA" sz="1100" dirty="0"/>
          </a:p>
          <a:p>
            <a:r>
              <a:rPr lang="en-US" sz="1100" dirty="0"/>
              <a:t>Ukraine</a:t>
            </a:r>
            <a:endParaRPr lang="uk-UA" sz="1100" dirty="0"/>
          </a:p>
          <a:p>
            <a:r>
              <a:rPr lang="en-US" sz="1100" dirty="0"/>
              <a:t>Bulgaria</a:t>
            </a:r>
            <a:endParaRPr lang="uk-UA" sz="1100" dirty="0"/>
          </a:p>
          <a:p>
            <a:endParaRPr lang="uk-UA" dirty="0"/>
          </a:p>
        </p:txBody>
      </p:sp>
      <p:sp>
        <p:nvSpPr>
          <p:cNvPr id="6" name="Text Placeholder 5"/>
          <p:cNvSpPr>
            <a:spLocks noGrp="1"/>
          </p:cNvSpPr>
          <p:nvPr>
            <p:ph type="body" sz="quarter" idx="16"/>
          </p:nvPr>
        </p:nvSpPr>
        <p:spPr>
          <a:xfrm>
            <a:off x="457200" y="5105400"/>
            <a:ext cx="1805709" cy="1295400"/>
          </a:xfrm>
        </p:spPr>
        <p:txBody>
          <a:bodyPr/>
          <a:lstStyle/>
          <a:p>
            <a:r>
              <a:rPr lang="en-US" b="1" dirty="0"/>
              <a:t>US OFFICES</a:t>
            </a:r>
            <a:endParaRPr lang="uk-UA" b="1" dirty="0"/>
          </a:p>
          <a:p>
            <a:r>
              <a:rPr lang="en-US" sz="1100" dirty="0"/>
              <a:t>Austin, TX</a:t>
            </a:r>
            <a:endParaRPr lang="uk-UA" sz="1100" dirty="0"/>
          </a:p>
          <a:p>
            <a:r>
              <a:rPr lang="en-US" sz="1100" dirty="0"/>
              <a:t>Fort Myers, FL</a:t>
            </a:r>
            <a:endParaRPr lang="uk-UA" sz="1100" dirty="0"/>
          </a:p>
          <a:p>
            <a:r>
              <a:rPr lang="en-US" sz="1100" dirty="0"/>
              <a:t>Boston, MA</a:t>
            </a:r>
            <a:endParaRPr lang="uk-UA" sz="1100" dirty="0"/>
          </a:p>
          <a:p>
            <a:r>
              <a:rPr lang="en-US" sz="1100" dirty="0"/>
              <a:t>Newport Beach, CA</a:t>
            </a:r>
            <a:endParaRPr lang="uk-UA" sz="1100" dirty="0"/>
          </a:p>
          <a:p>
            <a:r>
              <a:rPr lang="en-US" sz="1100" dirty="0"/>
              <a:t>Salt Lake City, UT</a:t>
            </a:r>
            <a:endParaRPr lang="uk-UA" sz="1100" dirty="0"/>
          </a:p>
          <a:p>
            <a:endParaRPr lang="uk-UA" dirty="0"/>
          </a:p>
        </p:txBody>
      </p:sp>
    </p:spTree>
    <p:extLst>
      <p:ext uri="{BB962C8B-B14F-4D97-AF65-F5344CB8AC3E}">
        <p14:creationId xmlns:p14="http://schemas.microsoft.com/office/powerpoint/2010/main" val="10161429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5</a:t>
            </a:fld>
            <a:endParaRPr lang="uk-UA"/>
          </a:p>
        </p:txBody>
      </p:sp>
      <p:sp>
        <p:nvSpPr>
          <p:cNvPr id="4" name="Title 3"/>
          <p:cNvSpPr>
            <a:spLocks noGrp="1"/>
          </p:cNvSpPr>
          <p:nvPr>
            <p:ph type="title"/>
          </p:nvPr>
        </p:nvSpPr>
        <p:spPr/>
        <p:txBody>
          <a:bodyPr/>
          <a:lstStyle/>
          <a:p>
            <a:r>
              <a:rPr lang="en-US" dirty="0" smtClean="0"/>
              <a:t>Agile Specifics</a:t>
            </a:r>
            <a:endParaRPr lang="uk-UA" dirty="0"/>
          </a:p>
        </p:txBody>
      </p:sp>
      <p:pic>
        <p:nvPicPr>
          <p:cNvPr id="5" name="Picture 4" descr="Screen Shot 2014-11-25 at 11.2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8337"/>
            <a:ext cx="9144000" cy="4622863"/>
          </a:xfrm>
          <a:prstGeom prst="rect">
            <a:avLst/>
          </a:prstGeom>
        </p:spPr>
      </p:pic>
    </p:spTree>
    <p:extLst>
      <p:ext uri="{BB962C8B-B14F-4D97-AF65-F5344CB8AC3E}">
        <p14:creationId xmlns:p14="http://schemas.microsoft.com/office/powerpoint/2010/main" val="36417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6</a:t>
            </a:fld>
            <a:endParaRPr lang="uk-UA"/>
          </a:p>
        </p:txBody>
      </p:sp>
      <p:sp>
        <p:nvSpPr>
          <p:cNvPr id="4" name="Title 3"/>
          <p:cNvSpPr>
            <a:spLocks noGrp="1"/>
          </p:cNvSpPr>
          <p:nvPr>
            <p:ph type="title"/>
          </p:nvPr>
        </p:nvSpPr>
        <p:spPr/>
        <p:txBody>
          <a:bodyPr/>
          <a:lstStyle/>
          <a:p>
            <a:r>
              <a:rPr lang="en-US" dirty="0" smtClean="0"/>
              <a:t>Agile Specifics</a:t>
            </a:r>
            <a:endParaRPr lang="uk-UA" dirty="0"/>
          </a:p>
        </p:txBody>
      </p:sp>
      <p:pic>
        <p:nvPicPr>
          <p:cNvPr id="2" name="Picture 1" descr="Screen Shot 2014-11-25 at 11.2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914400"/>
            <a:ext cx="7179129" cy="5289884"/>
          </a:xfrm>
          <a:prstGeom prst="rect">
            <a:avLst/>
          </a:prstGeom>
        </p:spPr>
      </p:pic>
    </p:spTree>
    <p:extLst>
      <p:ext uri="{BB962C8B-B14F-4D97-AF65-F5344CB8AC3E}">
        <p14:creationId xmlns:p14="http://schemas.microsoft.com/office/powerpoint/2010/main" val="16124613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7</a:t>
            </a:fld>
            <a:endParaRPr lang="uk-UA"/>
          </a:p>
        </p:txBody>
      </p:sp>
      <p:sp>
        <p:nvSpPr>
          <p:cNvPr id="4" name="Title 3"/>
          <p:cNvSpPr>
            <a:spLocks noGrp="1"/>
          </p:cNvSpPr>
          <p:nvPr>
            <p:ph type="title"/>
          </p:nvPr>
        </p:nvSpPr>
        <p:spPr/>
        <p:txBody>
          <a:bodyPr/>
          <a:lstStyle/>
          <a:p>
            <a:r>
              <a:rPr lang="en-US" dirty="0" smtClean="0"/>
              <a:t>Agile Specifics</a:t>
            </a:r>
            <a:endParaRPr lang="uk-UA" dirty="0"/>
          </a:p>
        </p:txBody>
      </p:sp>
      <p:pic>
        <p:nvPicPr>
          <p:cNvPr id="2" name="Picture 1" descr="Screen Shot 2014-11-25 at 11.29.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3877519"/>
          </a:xfrm>
          <a:prstGeom prst="rect">
            <a:avLst/>
          </a:prstGeom>
        </p:spPr>
      </p:pic>
    </p:spTree>
    <p:extLst>
      <p:ext uri="{BB962C8B-B14F-4D97-AF65-F5344CB8AC3E}">
        <p14:creationId xmlns:p14="http://schemas.microsoft.com/office/powerpoint/2010/main" val="1612461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bg1"/>
                </a:solidFill>
              </a:rPr>
              <a:t>S</a:t>
            </a:r>
            <a:r>
              <a:rPr lang="en-US" dirty="0" smtClean="0">
                <a:solidFill>
                  <a:schemeClr val="bg1"/>
                </a:solidFill>
              </a:rPr>
              <a:t>CRUM intro</a:t>
            </a:r>
            <a:endParaRPr lang="en-US" dirty="0">
              <a:solidFill>
                <a:schemeClr val="bg1"/>
              </a:solidFill>
            </a:endParaRPr>
          </a:p>
        </p:txBody>
      </p:sp>
    </p:spTree>
    <p:extLst>
      <p:ext uri="{BB962C8B-B14F-4D97-AF65-F5344CB8AC3E}">
        <p14:creationId xmlns:p14="http://schemas.microsoft.com/office/powerpoint/2010/main" val="2415305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9</a:t>
            </a:fld>
            <a:endParaRPr lang="uk-UA"/>
          </a:p>
        </p:txBody>
      </p:sp>
      <p:sp>
        <p:nvSpPr>
          <p:cNvPr id="4" name="Title 3"/>
          <p:cNvSpPr>
            <a:spLocks noGrp="1"/>
          </p:cNvSpPr>
          <p:nvPr>
            <p:ph type="title"/>
          </p:nvPr>
        </p:nvSpPr>
        <p:spPr/>
        <p:txBody>
          <a:bodyPr/>
          <a:lstStyle/>
          <a:p>
            <a:r>
              <a:rPr lang="en-US" dirty="0" smtClean="0"/>
              <a:t>SCRUM intro</a:t>
            </a:r>
            <a:endParaRPr lang="uk-U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78" y="1256302"/>
            <a:ext cx="8378256" cy="434380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951285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marL="0" indent="0">
          <a:buFont typeface="Arial" panose="020B0604020202020204" pitchFamily="34" charset="0"/>
          <a:buNone/>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215421</TotalTime>
  <Words>4359</Words>
  <Application>Microsoft Office PowerPoint</Application>
  <PresentationFormat>Экран (4:3)</PresentationFormat>
  <Paragraphs>673</Paragraphs>
  <Slides>42</Slides>
  <Notes>37</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42</vt:i4>
      </vt:variant>
    </vt:vector>
  </HeadingPairs>
  <TitlesOfParts>
    <vt:vector size="48" baseType="lpstr">
      <vt:lpstr>Arial</vt:lpstr>
      <vt:lpstr>Calibri</vt:lpstr>
      <vt:lpstr>Segoe UI</vt:lpstr>
      <vt:lpstr>Verdana</vt:lpstr>
      <vt:lpstr>Wingdings</vt:lpstr>
      <vt:lpstr>Office Theme</vt:lpstr>
      <vt:lpstr>SCRUM Fundamentals</vt:lpstr>
      <vt:lpstr>Agenda</vt:lpstr>
      <vt:lpstr>Agile intro</vt:lpstr>
      <vt:lpstr>Agile intro</vt:lpstr>
      <vt:lpstr>Agile Specifics</vt:lpstr>
      <vt:lpstr>Agile Specifics</vt:lpstr>
      <vt:lpstr>Agile Specifics</vt:lpstr>
      <vt:lpstr>SCRUM intro</vt:lpstr>
      <vt:lpstr>SCRUM intro</vt:lpstr>
      <vt:lpstr>SCRUM intro</vt:lpstr>
      <vt:lpstr>SCRUM intro</vt:lpstr>
      <vt:lpstr>SCRUM intro</vt:lpstr>
      <vt:lpstr>SCRUM Framework</vt:lpstr>
      <vt:lpstr>SCRUM Framework</vt:lpstr>
      <vt:lpstr>SCRUM Framework: Roles</vt:lpstr>
      <vt:lpstr>Product Owner</vt:lpstr>
      <vt:lpstr>SCRUM Master</vt:lpstr>
      <vt:lpstr>Team</vt:lpstr>
      <vt:lpstr>SCRUM Framework: Time boxes</vt:lpstr>
      <vt:lpstr>Sprint</vt:lpstr>
      <vt:lpstr>Sprint</vt:lpstr>
      <vt:lpstr>Sprint</vt:lpstr>
      <vt:lpstr>Sprint Planning</vt:lpstr>
      <vt:lpstr>Sprint Planning</vt:lpstr>
      <vt:lpstr>Daily SCRUM</vt:lpstr>
      <vt:lpstr>Daily SCRUM</vt:lpstr>
      <vt:lpstr>Sprint Review</vt:lpstr>
      <vt:lpstr>Sprint Retrospective</vt:lpstr>
      <vt:lpstr>Sprint Retrospective</vt:lpstr>
      <vt:lpstr>SCRUM Framework: Artifacts</vt:lpstr>
      <vt:lpstr>Product Backlog</vt:lpstr>
      <vt:lpstr>Product Backlog Example</vt:lpstr>
      <vt:lpstr>Release Burndown</vt:lpstr>
      <vt:lpstr>Sprint Backlog</vt:lpstr>
      <vt:lpstr>Sprint Backlog Example</vt:lpstr>
      <vt:lpstr>Sprint Burndown Chart</vt:lpstr>
      <vt:lpstr>User Story</vt:lpstr>
      <vt:lpstr>Definition of “Done”</vt:lpstr>
      <vt:lpstr>Estimation and Planning</vt:lpstr>
      <vt:lpstr>Estimation and Planning</vt:lpstr>
      <vt:lpstr>Planning Poker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  Global Marketing Plans &amp; Goals</dc:title>
  <dc:creator>Andriy Cherevko</dc:creator>
  <cp:lastModifiedBy>Юрий Морозов</cp:lastModifiedBy>
  <cp:revision>157</cp:revision>
  <cp:lastPrinted>2014-01-08T21:58:06Z</cp:lastPrinted>
  <dcterms:created xsi:type="dcterms:W3CDTF">2011-09-23T10:13:30Z</dcterms:created>
  <dcterms:modified xsi:type="dcterms:W3CDTF">2019-11-05T21:55:35Z</dcterms:modified>
</cp:coreProperties>
</file>